
<file path=[Content_Types].xml><?xml version="1.0" encoding="utf-8"?>
<Types xmlns="http://schemas.openxmlformats.org/package/2006/content-types">
  <Default Extension="docx" ContentType="application/vnd.openxmlformats-officedocument.wordprocessingml.document"/>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1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6" r:id="rId2"/>
    <p:sldId id="279" r:id="rId3"/>
    <p:sldId id="275" r:id="rId4"/>
    <p:sldId id="280" r:id="rId5"/>
    <p:sldId id="257" r:id="rId6"/>
    <p:sldId id="287" r:id="rId7"/>
    <p:sldId id="281" r:id="rId8"/>
    <p:sldId id="292" r:id="rId9"/>
    <p:sldId id="288" r:id="rId10"/>
    <p:sldId id="289" r:id="rId11"/>
    <p:sldId id="290" r:id="rId12"/>
    <p:sldId id="262" r:id="rId13"/>
    <p:sldId id="291" r:id="rId14"/>
    <p:sldId id="270" r:id="rId15"/>
    <p:sldId id="263" r:id="rId16"/>
    <p:sldId id="258" r:id="rId17"/>
    <p:sldId id="271" r:id="rId18"/>
  </p:sldIdLst>
  <p:sldSz cx="12192000" cy="6858000"/>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FF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317" autoAdjust="0"/>
    <p:restoredTop sz="61932" autoAdjust="0"/>
  </p:normalViewPr>
  <p:slideViewPr>
    <p:cSldViewPr snapToGrid="0">
      <p:cViewPr varScale="1">
        <p:scale>
          <a:sx n="71" d="100"/>
          <a:sy n="71" d="100"/>
        </p:scale>
        <p:origin x="140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売上高</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0C86-49E0-8114-AB266EB28D1E}"/>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0C86-49E0-8114-AB266EB28D1E}"/>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0C86-49E0-8114-AB266EB28D1E}"/>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0C86-49E0-8114-AB266EB28D1E}"/>
              </c:ext>
            </c:extLst>
          </c:dPt>
          <c:cat>
            <c:strRef>
              <c:f>Sheet1!$A$2:$A$5</c:f>
              <c:strCache>
                <c:ptCount val="3"/>
                <c:pt idx="0">
                  <c:v>希望する</c:v>
                </c:pt>
                <c:pt idx="1">
                  <c:v>希望しない</c:v>
                </c:pt>
                <c:pt idx="2">
                  <c:v>そのほか</c:v>
                </c:pt>
              </c:strCache>
            </c:strRef>
          </c:cat>
          <c:val>
            <c:numRef>
              <c:f>Sheet1!$B$2:$B$5</c:f>
              <c:numCache>
                <c:formatCode>General</c:formatCode>
                <c:ptCount val="4"/>
                <c:pt idx="0">
                  <c:v>55</c:v>
                </c:pt>
                <c:pt idx="1">
                  <c:v>42</c:v>
                </c:pt>
                <c:pt idx="2">
                  <c:v>3</c:v>
                </c:pt>
              </c:numCache>
            </c:numRef>
          </c:val>
          <c:extLst>
            <c:ext xmlns:c16="http://schemas.microsoft.com/office/drawing/2014/chart" uri="{C3380CC4-5D6E-409C-BE32-E72D297353CC}">
              <c16:uniqueId val="{00000000-F49A-4E57-A53B-8B8198E85E03}"/>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_rels/drawing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204794C-1FF3-4B98-893B-4A3AA8EC78D5}" type="doc">
      <dgm:prSet loTypeId="urn:microsoft.com/office/officeart/2005/8/layout/venn1" loCatId="relationship" qsTypeId="urn:microsoft.com/office/officeart/2005/8/quickstyle/simple1" qsCatId="simple" csTypeId="urn:microsoft.com/office/officeart/2005/8/colors/accent1_2" csCatId="accent1" phldr="1"/>
      <dgm:spPr/>
    </dgm:pt>
    <dgm:pt modelId="{32A0F107-3B3A-42A8-9EFC-938A70581F8D}">
      <dgm:prSet phldrT="[テキスト]"/>
      <dgm:spPr>
        <a:solidFill>
          <a:srgbClr val="00B050">
            <a:alpha val="50000"/>
          </a:srgbClr>
        </a:solidFill>
      </dgm:spPr>
      <dgm:t>
        <a:bodyPr/>
        <a:lstStyle/>
        <a:p>
          <a:r>
            <a:rPr kumimoji="1" lang="ja-JP" altLang="en-US" dirty="0"/>
            <a:t>職員不足の補填</a:t>
          </a:r>
        </a:p>
      </dgm:t>
    </dgm:pt>
    <dgm:pt modelId="{1B340413-4F1A-483B-8279-9E41C018B244}" type="parTrans" cxnId="{ECA583F6-5317-43BA-9403-B52170094915}">
      <dgm:prSet/>
      <dgm:spPr/>
      <dgm:t>
        <a:bodyPr/>
        <a:lstStyle/>
        <a:p>
          <a:endParaRPr kumimoji="1" lang="ja-JP" altLang="en-US"/>
        </a:p>
      </dgm:t>
    </dgm:pt>
    <dgm:pt modelId="{96A203FA-6A0E-450F-942E-75CC6BC49FE0}" type="sibTrans" cxnId="{ECA583F6-5317-43BA-9403-B52170094915}">
      <dgm:prSet/>
      <dgm:spPr/>
      <dgm:t>
        <a:bodyPr/>
        <a:lstStyle/>
        <a:p>
          <a:endParaRPr kumimoji="1" lang="ja-JP" altLang="en-US"/>
        </a:p>
      </dgm:t>
    </dgm:pt>
    <dgm:pt modelId="{928722A1-EBEA-4708-9092-72C2B09797A3}">
      <dgm:prSet phldrT="[テキスト]" custT="1"/>
      <dgm:spPr>
        <a:solidFill>
          <a:srgbClr val="FF0000">
            <a:alpha val="50000"/>
          </a:srgbClr>
        </a:solidFill>
        <a:ln w="38100">
          <a:solidFill>
            <a:srgbClr val="FF0000"/>
          </a:solidFill>
        </a:ln>
      </dgm:spPr>
      <dgm:t>
        <a:bodyPr/>
        <a:lstStyle/>
        <a:p>
          <a:r>
            <a:rPr kumimoji="1" lang="ja-JP" altLang="en-US" sz="4000" dirty="0">
              <a:latin typeface="ＭＳ Ｐゴシック" panose="020B0600070205080204" pitchFamily="50" charset="-128"/>
              <a:ea typeface="ＭＳ Ｐゴシック" panose="020B0600070205080204" pitchFamily="50" charset="-128"/>
            </a:rPr>
            <a:t>看護師</a:t>
          </a:r>
          <a:endParaRPr kumimoji="1" lang="en-US" altLang="ja-JP" sz="4000" dirty="0">
            <a:latin typeface="ＭＳ Ｐゴシック" panose="020B0600070205080204" pitchFamily="50" charset="-128"/>
            <a:ea typeface="ＭＳ Ｐゴシック" panose="020B0600070205080204" pitchFamily="50" charset="-128"/>
          </a:endParaRPr>
        </a:p>
        <a:p>
          <a:r>
            <a:rPr kumimoji="1" lang="ja-JP" altLang="en-US" sz="4000" dirty="0">
              <a:latin typeface="ＭＳ Ｐゴシック" panose="020B0600070205080204" pitchFamily="50" charset="-128"/>
              <a:ea typeface="ＭＳ Ｐゴシック" panose="020B0600070205080204" pitchFamily="50" charset="-128"/>
            </a:rPr>
            <a:t>キャリア</a:t>
          </a:r>
          <a:endParaRPr kumimoji="1" lang="en-US" altLang="ja-JP" sz="4000" dirty="0">
            <a:latin typeface="ＭＳ Ｐゴシック" panose="020B0600070205080204" pitchFamily="50" charset="-128"/>
            <a:ea typeface="ＭＳ Ｐゴシック" panose="020B0600070205080204" pitchFamily="50" charset="-128"/>
          </a:endParaRPr>
        </a:p>
        <a:p>
          <a:r>
            <a:rPr kumimoji="1" lang="ja-JP" altLang="en-US" sz="4000" dirty="0">
              <a:latin typeface="ＭＳ Ｐゴシック" panose="020B0600070205080204" pitchFamily="50" charset="-128"/>
              <a:ea typeface="ＭＳ Ｐゴシック" panose="020B0600070205080204" pitchFamily="50" charset="-128"/>
            </a:rPr>
            <a:t>支援</a:t>
          </a:r>
        </a:p>
      </dgm:t>
    </dgm:pt>
    <dgm:pt modelId="{DBBF10AD-1292-482C-A0A4-75E9F294C619}" type="parTrans" cxnId="{C3863587-CD59-4A1E-B33F-4B167A605BBA}">
      <dgm:prSet/>
      <dgm:spPr/>
      <dgm:t>
        <a:bodyPr/>
        <a:lstStyle/>
        <a:p>
          <a:endParaRPr kumimoji="1" lang="ja-JP" altLang="en-US"/>
        </a:p>
      </dgm:t>
    </dgm:pt>
    <dgm:pt modelId="{1030C31E-B913-4444-A304-8EE472F85C38}" type="sibTrans" cxnId="{C3863587-CD59-4A1E-B33F-4B167A605BBA}">
      <dgm:prSet/>
      <dgm:spPr/>
      <dgm:t>
        <a:bodyPr/>
        <a:lstStyle/>
        <a:p>
          <a:endParaRPr kumimoji="1" lang="ja-JP" altLang="en-US"/>
        </a:p>
      </dgm:t>
    </dgm:pt>
    <dgm:pt modelId="{DF7B60B3-0D54-47E0-B12C-A927DC5DEFFB}">
      <dgm:prSet phldrT="[テキスト]" custT="1"/>
      <dgm:spPr>
        <a:solidFill>
          <a:srgbClr val="FF0000">
            <a:alpha val="50000"/>
          </a:srgbClr>
        </a:solidFill>
        <a:ln w="57150">
          <a:solidFill>
            <a:srgbClr val="FF0000"/>
          </a:solidFill>
        </a:ln>
      </dgm:spPr>
      <dgm:t>
        <a:bodyPr/>
        <a:lstStyle/>
        <a:p>
          <a:pPr algn="ctr"/>
          <a:r>
            <a:rPr kumimoji="1" lang="ja-JP" altLang="en-US" sz="4000" dirty="0">
              <a:latin typeface="ＭＳ Ｐゴシック" panose="020B0600070205080204" pitchFamily="50" charset="-128"/>
              <a:ea typeface="ＭＳ Ｐゴシック" panose="020B0600070205080204" pitchFamily="50" charset="-128"/>
            </a:rPr>
            <a:t>地域連携強化</a:t>
          </a:r>
        </a:p>
      </dgm:t>
    </dgm:pt>
    <dgm:pt modelId="{CAEEE38F-8A02-4D31-8EAF-27245B79BC91}" type="parTrans" cxnId="{5C8F9A05-C3CC-4532-8165-F96D8060AE8E}">
      <dgm:prSet/>
      <dgm:spPr/>
      <dgm:t>
        <a:bodyPr/>
        <a:lstStyle/>
        <a:p>
          <a:endParaRPr kumimoji="1" lang="ja-JP" altLang="en-US"/>
        </a:p>
      </dgm:t>
    </dgm:pt>
    <dgm:pt modelId="{AA5DED74-0C2E-415B-A5F4-7C52B86C300D}" type="sibTrans" cxnId="{5C8F9A05-C3CC-4532-8165-F96D8060AE8E}">
      <dgm:prSet/>
      <dgm:spPr/>
      <dgm:t>
        <a:bodyPr/>
        <a:lstStyle/>
        <a:p>
          <a:endParaRPr kumimoji="1" lang="ja-JP" altLang="en-US"/>
        </a:p>
      </dgm:t>
    </dgm:pt>
    <dgm:pt modelId="{6FF3E5DA-150A-4439-B4FB-97BD646DDA14}" type="pres">
      <dgm:prSet presAssocID="{0204794C-1FF3-4B98-893B-4A3AA8EC78D5}" presName="compositeShape" presStyleCnt="0">
        <dgm:presLayoutVars>
          <dgm:chMax val="7"/>
          <dgm:dir/>
          <dgm:resizeHandles val="exact"/>
        </dgm:presLayoutVars>
      </dgm:prSet>
      <dgm:spPr/>
    </dgm:pt>
    <dgm:pt modelId="{E0E36885-77B7-45E8-B869-BEC6E3CF9F80}" type="pres">
      <dgm:prSet presAssocID="{32A0F107-3B3A-42A8-9EFC-938A70581F8D}" presName="circ1" presStyleLbl="vennNode1" presStyleIdx="0" presStyleCnt="3" custScaleX="80294" custScaleY="74875"/>
      <dgm:spPr/>
    </dgm:pt>
    <dgm:pt modelId="{1F9AC198-EE03-47F3-9DD0-4376A16E18F0}" type="pres">
      <dgm:prSet presAssocID="{32A0F107-3B3A-42A8-9EFC-938A70581F8D}" presName="circ1Tx" presStyleLbl="revTx" presStyleIdx="0" presStyleCnt="0">
        <dgm:presLayoutVars>
          <dgm:chMax val="0"/>
          <dgm:chPref val="0"/>
          <dgm:bulletEnabled val="1"/>
        </dgm:presLayoutVars>
      </dgm:prSet>
      <dgm:spPr/>
    </dgm:pt>
    <dgm:pt modelId="{1E8D3342-C7FC-4888-B556-D45DAFFAC615}" type="pres">
      <dgm:prSet presAssocID="{928722A1-EBEA-4708-9092-72C2B09797A3}" presName="circ2" presStyleLbl="vennNode1" presStyleIdx="1" presStyleCnt="3" custScaleX="132538" custScaleY="121019" custLinFactNeighborX="16480" custLinFactNeighborY="-7941"/>
      <dgm:spPr/>
    </dgm:pt>
    <dgm:pt modelId="{666E3066-D03B-41F9-9AEF-BA08C5A58335}" type="pres">
      <dgm:prSet presAssocID="{928722A1-EBEA-4708-9092-72C2B09797A3}" presName="circ2Tx" presStyleLbl="revTx" presStyleIdx="0" presStyleCnt="0">
        <dgm:presLayoutVars>
          <dgm:chMax val="0"/>
          <dgm:chPref val="0"/>
          <dgm:bulletEnabled val="1"/>
        </dgm:presLayoutVars>
      </dgm:prSet>
      <dgm:spPr/>
    </dgm:pt>
    <dgm:pt modelId="{DDFD4D10-098E-4B13-BFC1-003AFD05D056}" type="pres">
      <dgm:prSet presAssocID="{DF7B60B3-0D54-47E0-B12C-A927DC5DEFFB}" presName="circ3" presStyleLbl="vennNode1" presStyleIdx="2" presStyleCnt="3" custScaleX="133421" custScaleY="115007"/>
      <dgm:spPr/>
    </dgm:pt>
    <dgm:pt modelId="{8C9B44CA-00C6-4CEF-9D7E-FA97349D949F}" type="pres">
      <dgm:prSet presAssocID="{DF7B60B3-0D54-47E0-B12C-A927DC5DEFFB}" presName="circ3Tx" presStyleLbl="revTx" presStyleIdx="0" presStyleCnt="0">
        <dgm:presLayoutVars>
          <dgm:chMax val="0"/>
          <dgm:chPref val="0"/>
          <dgm:bulletEnabled val="1"/>
        </dgm:presLayoutVars>
      </dgm:prSet>
      <dgm:spPr/>
    </dgm:pt>
  </dgm:ptLst>
  <dgm:cxnLst>
    <dgm:cxn modelId="{5C8F9A05-C3CC-4532-8165-F96D8060AE8E}" srcId="{0204794C-1FF3-4B98-893B-4A3AA8EC78D5}" destId="{DF7B60B3-0D54-47E0-B12C-A927DC5DEFFB}" srcOrd="2" destOrd="0" parTransId="{CAEEE38F-8A02-4D31-8EAF-27245B79BC91}" sibTransId="{AA5DED74-0C2E-415B-A5F4-7C52B86C300D}"/>
    <dgm:cxn modelId="{76B5FC6F-92DB-42B8-A6DC-9BE9232BF028}" type="presOf" srcId="{32A0F107-3B3A-42A8-9EFC-938A70581F8D}" destId="{E0E36885-77B7-45E8-B869-BEC6E3CF9F80}" srcOrd="0" destOrd="0" presId="urn:microsoft.com/office/officeart/2005/8/layout/venn1"/>
    <dgm:cxn modelId="{E5371B87-4407-4126-B799-CB14B3513C28}" type="presOf" srcId="{0204794C-1FF3-4B98-893B-4A3AA8EC78D5}" destId="{6FF3E5DA-150A-4439-B4FB-97BD646DDA14}" srcOrd="0" destOrd="0" presId="urn:microsoft.com/office/officeart/2005/8/layout/venn1"/>
    <dgm:cxn modelId="{C3863587-CD59-4A1E-B33F-4B167A605BBA}" srcId="{0204794C-1FF3-4B98-893B-4A3AA8EC78D5}" destId="{928722A1-EBEA-4708-9092-72C2B09797A3}" srcOrd="1" destOrd="0" parTransId="{DBBF10AD-1292-482C-A0A4-75E9F294C619}" sibTransId="{1030C31E-B913-4444-A304-8EE472F85C38}"/>
    <dgm:cxn modelId="{AFAB0089-6203-42E1-86C2-45AF1F708885}" type="presOf" srcId="{928722A1-EBEA-4708-9092-72C2B09797A3}" destId="{666E3066-D03B-41F9-9AEF-BA08C5A58335}" srcOrd="1" destOrd="0" presId="urn:microsoft.com/office/officeart/2005/8/layout/venn1"/>
    <dgm:cxn modelId="{60660A9D-A3AC-4679-A57F-3C910B26596D}" type="presOf" srcId="{DF7B60B3-0D54-47E0-B12C-A927DC5DEFFB}" destId="{8C9B44CA-00C6-4CEF-9D7E-FA97349D949F}" srcOrd="1" destOrd="0" presId="urn:microsoft.com/office/officeart/2005/8/layout/venn1"/>
    <dgm:cxn modelId="{8DA1D7B8-41CA-45B1-A4D8-3D576CCB95A7}" type="presOf" srcId="{DF7B60B3-0D54-47E0-B12C-A927DC5DEFFB}" destId="{DDFD4D10-098E-4B13-BFC1-003AFD05D056}" srcOrd="0" destOrd="0" presId="urn:microsoft.com/office/officeart/2005/8/layout/venn1"/>
    <dgm:cxn modelId="{0614B4C9-F8AA-4964-8582-B03CDC913C75}" type="presOf" srcId="{928722A1-EBEA-4708-9092-72C2B09797A3}" destId="{1E8D3342-C7FC-4888-B556-D45DAFFAC615}" srcOrd="0" destOrd="0" presId="urn:microsoft.com/office/officeart/2005/8/layout/venn1"/>
    <dgm:cxn modelId="{F44E4FE6-EB37-4C0C-95B5-552053DB4394}" type="presOf" srcId="{32A0F107-3B3A-42A8-9EFC-938A70581F8D}" destId="{1F9AC198-EE03-47F3-9DD0-4376A16E18F0}" srcOrd="1" destOrd="0" presId="urn:microsoft.com/office/officeart/2005/8/layout/venn1"/>
    <dgm:cxn modelId="{ECA583F6-5317-43BA-9403-B52170094915}" srcId="{0204794C-1FF3-4B98-893B-4A3AA8EC78D5}" destId="{32A0F107-3B3A-42A8-9EFC-938A70581F8D}" srcOrd="0" destOrd="0" parTransId="{1B340413-4F1A-483B-8279-9E41C018B244}" sibTransId="{96A203FA-6A0E-450F-942E-75CC6BC49FE0}"/>
    <dgm:cxn modelId="{00EBF030-B152-4DB1-AEFE-50AB462BA8F5}" type="presParOf" srcId="{6FF3E5DA-150A-4439-B4FB-97BD646DDA14}" destId="{E0E36885-77B7-45E8-B869-BEC6E3CF9F80}" srcOrd="0" destOrd="0" presId="urn:microsoft.com/office/officeart/2005/8/layout/venn1"/>
    <dgm:cxn modelId="{E3ED73A2-3E3B-46FE-BFF6-69C3F4B1B5F0}" type="presParOf" srcId="{6FF3E5DA-150A-4439-B4FB-97BD646DDA14}" destId="{1F9AC198-EE03-47F3-9DD0-4376A16E18F0}" srcOrd="1" destOrd="0" presId="urn:microsoft.com/office/officeart/2005/8/layout/venn1"/>
    <dgm:cxn modelId="{F47DE5D4-1457-49BF-9EF6-BCA3E9103FBA}" type="presParOf" srcId="{6FF3E5DA-150A-4439-B4FB-97BD646DDA14}" destId="{1E8D3342-C7FC-4888-B556-D45DAFFAC615}" srcOrd="2" destOrd="0" presId="urn:microsoft.com/office/officeart/2005/8/layout/venn1"/>
    <dgm:cxn modelId="{4926D879-85CA-4122-86A5-C11609AD4220}" type="presParOf" srcId="{6FF3E5DA-150A-4439-B4FB-97BD646DDA14}" destId="{666E3066-D03B-41F9-9AEF-BA08C5A58335}" srcOrd="3" destOrd="0" presId="urn:microsoft.com/office/officeart/2005/8/layout/venn1"/>
    <dgm:cxn modelId="{E615ECFF-0C77-4CBE-8D14-6E3A658A564E}" type="presParOf" srcId="{6FF3E5DA-150A-4439-B4FB-97BD646DDA14}" destId="{DDFD4D10-098E-4B13-BFC1-003AFD05D056}" srcOrd="4" destOrd="0" presId="urn:microsoft.com/office/officeart/2005/8/layout/venn1"/>
    <dgm:cxn modelId="{3619AA77-695B-4BFB-A829-B834AC330476}" type="presParOf" srcId="{6FF3E5DA-150A-4439-B4FB-97BD646DDA14}" destId="{8C9B44CA-00C6-4CEF-9D7E-FA97349D949F}"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FC9BBE4-F9DC-4884-8B3D-7399167DC137}" type="doc">
      <dgm:prSet loTypeId="urn:microsoft.com/office/officeart/2005/8/layout/vList4" loCatId="list" qsTypeId="urn:microsoft.com/office/officeart/2005/8/quickstyle/simple1" qsCatId="simple" csTypeId="urn:microsoft.com/office/officeart/2005/8/colors/accent1_2" csCatId="accent1" phldr="1"/>
      <dgm:spPr/>
      <dgm:t>
        <a:bodyPr/>
        <a:lstStyle/>
        <a:p>
          <a:endParaRPr kumimoji="1" lang="ja-JP" altLang="en-US"/>
        </a:p>
      </dgm:t>
    </dgm:pt>
    <dgm:pt modelId="{B6992ADF-825F-48A5-8D46-5D745B8A3838}">
      <dgm:prSet phldrT="[テキスト]" custT="1"/>
      <dgm:spPr/>
      <dgm:t>
        <a:bodyPr/>
        <a:lstStyle/>
        <a:p>
          <a:r>
            <a:rPr kumimoji="1" lang="ja-JP" altLang="en-US" sz="4000" b="0" dirty="0">
              <a:latin typeface="ＭＳ Ｐゴシック" panose="020B0600070205080204" pitchFamily="50" charset="-128"/>
              <a:ea typeface="ＭＳ Ｐゴシック" panose="020B0600070205080204" pitchFamily="50" charset="-128"/>
            </a:rPr>
            <a:t>出向者分の人件費負担の増加</a:t>
          </a:r>
        </a:p>
      </dgm:t>
    </dgm:pt>
    <dgm:pt modelId="{CDB15658-E535-471C-B844-EBC384DDD93C}" type="parTrans" cxnId="{706E61CB-2845-42FF-BA6B-B141961DF028}">
      <dgm:prSet/>
      <dgm:spPr/>
      <dgm:t>
        <a:bodyPr/>
        <a:lstStyle/>
        <a:p>
          <a:endParaRPr kumimoji="1" lang="ja-JP" altLang="en-US" sz="3600" b="0">
            <a:latin typeface="ＭＳ Ｐゴシック" panose="020B0600070205080204" pitchFamily="50" charset="-128"/>
            <a:ea typeface="ＭＳ Ｐゴシック" panose="020B0600070205080204" pitchFamily="50" charset="-128"/>
          </a:endParaRPr>
        </a:p>
      </dgm:t>
    </dgm:pt>
    <dgm:pt modelId="{39D902FE-ACF9-4335-854F-658B636CAA9B}" type="sibTrans" cxnId="{706E61CB-2845-42FF-BA6B-B141961DF028}">
      <dgm:prSet/>
      <dgm:spPr/>
      <dgm:t>
        <a:bodyPr/>
        <a:lstStyle/>
        <a:p>
          <a:endParaRPr kumimoji="1" lang="ja-JP" altLang="en-US" sz="3600" b="0">
            <a:latin typeface="ＭＳ Ｐゴシック" panose="020B0600070205080204" pitchFamily="50" charset="-128"/>
            <a:ea typeface="ＭＳ Ｐゴシック" panose="020B0600070205080204" pitchFamily="50" charset="-128"/>
          </a:endParaRPr>
        </a:p>
      </dgm:t>
    </dgm:pt>
    <dgm:pt modelId="{C2F32260-381F-4B71-B133-C0BC6CD852C4}">
      <dgm:prSet phldrT="[テキスト]" custT="1"/>
      <dgm:spPr/>
      <dgm:t>
        <a:bodyPr/>
        <a:lstStyle/>
        <a:p>
          <a:r>
            <a:rPr lang="ja-JP" altLang="en-US" sz="4000" b="0" dirty="0">
              <a:latin typeface="ＭＳ Ｐゴシック" panose="020B0600070205080204" pitchFamily="50" charset="-128"/>
              <a:ea typeface="ＭＳ Ｐゴシック" panose="020B0600070205080204" pitchFamily="50" charset="-128"/>
            </a:rPr>
            <a:t>処遇・身分等の労務整備</a:t>
          </a:r>
          <a:endParaRPr kumimoji="1" lang="ja-JP" altLang="en-US" sz="4000" b="0" dirty="0">
            <a:latin typeface="ＭＳ Ｐゴシック" panose="020B0600070205080204" pitchFamily="50" charset="-128"/>
            <a:ea typeface="ＭＳ Ｐゴシック" panose="020B0600070205080204" pitchFamily="50" charset="-128"/>
          </a:endParaRPr>
        </a:p>
      </dgm:t>
    </dgm:pt>
    <dgm:pt modelId="{069A2258-BF09-4149-8DA3-3381DE33331B}" type="parTrans" cxnId="{3B337CE4-7FC7-4F99-A51D-3BC79D977795}">
      <dgm:prSet/>
      <dgm:spPr/>
      <dgm:t>
        <a:bodyPr/>
        <a:lstStyle/>
        <a:p>
          <a:endParaRPr kumimoji="1" lang="ja-JP" altLang="en-US" sz="3600" b="0">
            <a:latin typeface="ＭＳ Ｐゴシック" panose="020B0600070205080204" pitchFamily="50" charset="-128"/>
            <a:ea typeface="ＭＳ Ｐゴシック" panose="020B0600070205080204" pitchFamily="50" charset="-128"/>
          </a:endParaRPr>
        </a:p>
      </dgm:t>
    </dgm:pt>
    <dgm:pt modelId="{878A46F8-6EEE-4187-9D6F-BAAE1CD0C8D5}" type="sibTrans" cxnId="{3B337CE4-7FC7-4F99-A51D-3BC79D977795}">
      <dgm:prSet/>
      <dgm:spPr/>
      <dgm:t>
        <a:bodyPr/>
        <a:lstStyle/>
        <a:p>
          <a:endParaRPr kumimoji="1" lang="ja-JP" altLang="en-US" sz="3600" b="0">
            <a:latin typeface="ＭＳ Ｐゴシック" panose="020B0600070205080204" pitchFamily="50" charset="-128"/>
            <a:ea typeface="ＭＳ Ｐゴシック" panose="020B0600070205080204" pitchFamily="50" charset="-128"/>
          </a:endParaRPr>
        </a:p>
      </dgm:t>
    </dgm:pt>
    <dgm:pt modelId="{9FDBD3E0-B49A-4FA7-A282-A958193C26E7}">
      <dgm:prSet phldrT="[テキスト]" custT="1"/>
      <dgm:spPr/>
      <dgm:t>
        <a:bodyPr/>
        <a:lstStyle/>
        <a:p>
          <a:pPr rtl="0"/>
          <a:r>
            <a:rPr kumimoji="1" lang="ja-JP" sz="4000" b="0" i="0" u="none" dirty="0">
              <a:latin typeface="ＭＳ Ｐゴシック" panose="020B0600070205080204" pitchFamily="50" charset="-128"/>
              <a:ea typeface="ＭＳ Ｐゴシック" panose="020B0600070205080204" pitchFamily="50" charset="-128"/>
            </a:rPr>
            <a:t>出向者の代替要員の確保</a:t>
          </a:r>
          <a:endParaRPr lang="ja-JP" sz="4000" b="0" i="0" u="none" dirty="0">
            <a:latin typeface="ＭＳ Ｐゴシック" panose="020B0600070205080204" pitchFamily="50" charset="-128"/>
            <a:ea typeface="ＭＳ Ｐゴシック" panose="020B0600070205080204" pitchFamily="50" charset="-128"/>
          </a:endParaRPr>
        </a:p>
      </dgm:t>
    </dgm:pt>
    <dgm:pt modelId="{A2020F64-5B71-4D98-A066-DDA6B753255E}" type="parTrans" cxnId="{ACE72CAD-1FB0-42DF-BBAC-AC9339086C3F}">
      <dgm:prSet/>
      <dgm:spPr/>
      <dgm:t>
        <a:bodyPr/>
        <a:lstStyle/>
        <a:p>
          <a:endParaRPr kumimoji="1" lang="ja-JP" altLang="en-US" sz="3600" b="0">
            <a:latin typeface="ＭＳ Ｐゴシック" panose="020B0600070205080204" pitchFamily="50" charset="-128"/>
            <a:ea typeface="ＭＳ Ｐゴシック" panose="020B0600070205080204" pitchFamily="50" charset="-128"/>
          </a:endParaRPr>
        </a:p>
      </dgm:t>
    </dgm:pt>
    <dgm:pt modelId="{A5D16718-4A1D-45EB-B7F3-A513B2FAD3FC}" type="sibTrans" cxnId="{ACE72CAD-1FB0-42DF-BBAC-AC9339086C3F}">
      <dgm:prSet/>
      <dgm:spPr/>
      <dgm:t>
        <a:bodyPr/>
        <a:lstStyle/>
        <a:p>
          <a:endParaRPr kumimoji="1" lang="ja-JP" altLang="en-US" sz="3600" b="0">
            <a:latin typeface="ＭＳ Ｐゴシック" panose="020B0600070205080204" pitchFamily="50" charset="-128"/>
            <a:ea typeface="ＭＳ Ｐゴシック" panose="020B0600070205080204" pitchFamily="50" charset="-128"/>
          </a:endParaRPr>
        </a:p>
      </dgm:t>
    </dgm:pt>
    <dgm:pt modelId="{222A32FA-B9CE-4EB9-87AF-4F58863396E3}" type="pres">
      <dgm:prSet presAssocID="{AFC9BBE4-F9DC-4884-8B3D-7399167DC137}" presName="linear" presStyleCnt="0">
        <dgm:presLayoutVars>
          <dgm:dir/>
          <dgm:resizeHandles val="exact"/>
        </dgm:presLayoutVars>
      </dgm:prSet>
      <dgm:spPr/>
    </dgm:pt>
    <dgm:pt modelId="{A72B5192-4B53-4FAA-B117-3B265DF2D928}" type="pres">
      <dgm:prSet presAssocID="{B6992ADF-825F-48A5-8D46-5D745B8A3838}" presName="comp" presStyleCnt="0"/>
      <dgm:spPr/>
    </dgm:pt>
    <dgm:pt modelId="{62992517-2838-4F87-90E7-77BE1F9F43CB}" type="pres">
      <dgm:prSet presAssocID="{B6992ADF-825F-48A5-8D46-5D745B8A3838}" presName="box" presStyleLbl="node1" presStyleIdx="0" presStyleCnt="3" custLinFactNeighborX="-4368" custLinFactNeighborY="-33035"/>
      <dgm:spPr/>
    </dgm:pt>
    <dgm:pt modelId="{17C4C4B8-300A-4499-877A-9FB867F648DD}" type="pres">
      <dgm:prSet presAssocID="{B6992ADF-825F-48A5-8D46-5D745B8A3838}" presName="img" presStyleLbl="fgImgPlace1" presStyleIdx="0" presStyleCnt="3"/>
      <dgm:spPr>
        <a:blipFill rotWithShape="1">
          <a:blip xmlns:r="http://schemas.openxmlformats.org/officeDocument/2006/relationships" r:embed="rId1"/>
          <a:stretch>
            <a:fillRect/>
          </a:stretch>
        </a:blipFill>
      </dgm:spPr>
    </dgm:pt>
    <dgm:pt modelId="{42D591E4-FCD7-4BCF-BD25-7F2AAB247743}" type="pres">
      <dgm:prSet presAssocID="{B6992ADF-825F-48A5-8D46-5D745B8A3838}" presName="text" presStyleLbl="node1" presStyleIdx="0" presStyleCnt="3">
        <dgm:presLayoutVars>
          <dgm:bulletEnabled val="1"/>
        </dgm:presLayoutVars>
      </dgm:prSet>
      <dgm:spPr/>
    </dgm:pt>
    <dgm:pt modelId="{F7766B06-413B-405E-AE35-3E37772AAD62}" type="pres">
      <dgm:prSet presAssocID="{39D902FE-ACF9-4335-854F-658B636CAA9B}" presName="spacer" presStyleCnt="0"/>
      <dgm:spPr/>
    </dgm:pt>
    <dgm:pt modelId="{E57E1C4C-E5D9-475E-A801-0F21B8F05FE7}" type="pres">
      <dgm:prSet presAssocID="{C2F32260-381F-4B71-B133-C0BC6CD852C4}" presName="comp" presStyleCnt="0"/>
      <dgm:spPr/>
    </dgm:pt>
    <dgm:pt modelId="{00F8A6FF-EA2B-458D-98BD-A9FDDC743607}" type="pres">
      <dgm:prSet presAssocID="{C2F32260-381F-4B71-B133-C0BC6CD852C4}" presName="box" presStyleLbl="node1" presStyleIdx="1" presStyleCnt="3"/>
      <dgm:spPr/>
    </dgm:pt>
    <dgm:pt modelId="{AB94D62E-FFBB-4B6D-9587-2FB72C010136}" type="pres">
      <dgm:prSet presAssocID="{C2F32260-381F-4B71-B133-C0BC6CD852C4}" presName="img" presStyleLbl="fgImgPlace1" presStyleIdx="1" presStyleCnt="3"/>
      <dgm:spPr>
        <a:blipFill rotWithShape="1">
          <a:blip xmlns:r="http://schemas.openxmlformats.org/officeDocument/2006/relationships" r:embed="rId2"/>
          <a:stretch>
            <a:fillRect/>
          </a:stretch>
        </a:blipFill>
      </dgm:spPr>
    </dgm:pt>
    <dgm:pt modelId="{472CB937-EA58-43D9-8C8B-5FC38CCC9C53}" type="pres">
      <dgm:prSet presAssocID="{C2F32260-381F-4B71-B133-C0BC6CD852C4}" presName="text" presStyleLbl="node1" presStyleIdx="1" presStyleCnt="3">
        <dgm:presLayoutVars>
          <dgm:bulletEnabled val="1"/>
        </dgm:presLayoutVars>
      </dgm:prSet>
      <dgm:spPr/>
    </dgm:pt>
    <dgm:pt modelId="{40BF464F-1F72-45F0-9EF3-E334B733CCBA}" type="pres">
      <dgm:prSet presAssocID="{878A46F8-6EEE-4187-9D6F-BAAE1CD0C8D5}" presName="spacer" presStyleCnt="0"/>
      <dgm:spPr/>
    </dgm:pt>
    <dgm:pt modelId="{51C4264F-1B4C-4808-8781-D2EC463E63E6}" type="pres">
      <dgm:prSet presAssocID="{9FDBD3E0-B49A-4FA7-A282-A958193C26E7}" presName="comp" presStyleCnt="0"/>
      <dgm:spPr/>
    </dgm:pt>
    <dgm:pt modelId="{72932E4B-8177-43A5-9EEE-1C0E1AAC8065}" type="pres">
      <dgm:prSet presAssocID="{9FDBD3E0-B49A-4FA7-A282-A958193C26E7}" presName="box" presStyleLbl="node1" presStyleIdx="2" presStyleCnt="3"/>
      <dgm:spPr/>
    </dgm:pt>
    <dgm:pt modelId="{FDA348B9-1E27-4BF9-9B18-01B6D1D83522}" type="pres">
      <dgm:prSet presAssocID="{9FDBD3E0-B49A-4FA7-A282-A958193C26E7}" presName="img" presStyleLbl="fgImgPlace1" presStyleIdx="2" presStyleCnt="3"/>
      <dgm:spPr>
        <a:blipFill rotWithShape="1">
          <a:blip xmlns:r="http://schemas.openxmlformats.org/officeDocument/2006/relationships" r:embed="rId3"/>
          <a:stretch>
            <a:fillRect/>
          </a:stretch>
        </a:blipFill>
      </dgm:spPr>
    </dgm:pt>
    <dgm:pt modelId="{8BAD797A-6D72-4695-A7B2-A0D8487109BD}" type="pres">
      <dgm:prSet presAssocID="{9FDBD3E0-B49A-4FA7-A282-A958193C26E7}" presName="text" presStyleLbl="node1" presStyleIdx="2" presStyleCnt="3">
        <dgm:presLayoutVars>
          <dgm:bulletEnabled val="1"/>
        </dgm:presLayoutVars>
      </dgm:prSet>
      <dgm:spPr/>
    </dgm:pt>
  </dgm:ptLst>
  <dgm:cxnLst>
    <dgm:cxn modelId="{16B74208-D24C-4DA1-81E4-6018286B6F56}" type="presOf" srcId="{B6992ADF-825F-48A5-8D46-5D745B8A3838}" destId="{62992517-2838-4F87-90E7-77BE1F9F43CB}" srcOrd="0" destOrd="0" presId="urn:microsoft.com/office/officeart/2005/8/layout/vList4"/>
    <dgm:cxn modelId="{00945711-364D-44A9-B2C9-38DACB632132}" type="presOf" srcId="{C2F32260-381F-4B71-B133-C0BC6CD852C4}" destId="{00F8A6FF-EA2B-458D-98BD-A9FDDC743607}" srcOrd="0" destOrd="0" presId="urn:microsoft.com/office/officeart/2005/8/layout/vList4"/>
    <dgm:cxn modelId="{127D1012-B65C-4197-8A5D-77E771F6F622}" type="presOf" srcId="{C2F32260-381F-4B71-B133-C0BC6CD852C4}" destId="{472CB937-EA58-43D9-8C8B-5FC38CCC9C53}" srcOrd="1" destOrd="0" presId="urn:microsoft.com/office/officeart/2005/8/layout/vList4"/>
    <dgm:cxn modelId="{A1426A2E-B612-495D-B460-07C7EBA3130A}" type="presOf" srcId="{9FDBD3E0-B49A-4FA7-A282-A958193C26E7}" destId="{72932E4B-8177-43A5-9EEE-1C0E1AAC8065}" srcOrd="0" destOrd="0" presId="urn:microsoft.com/office/officeart/2005/8/layout/vList4"/>
    <dgm:cxn modelId="{FB364B5A-BF07-4D20-B2D8-52C71F103823}" type="presOf" srcId="{9FDBD3E0-B49A-4FA7-A282-A958193C26E7}" destId="{8BAD797A-6D72-4695-A7B2-A0D8487109BD}" srcOrd="1" destOrd="0" presId="urn:microsoft.com/office/officeart/2005/8/layout/vList4"/>
    <dgm:cxn modelId="{ED3A08A0-3236-4FDD-9EBD-C65F7D5FD579}" type="presOf" srcId="{AFC9BBE4-F9DC-4884-8B3D-7399167DC137}" destId="{222A32FA-B9CE-4EB9-87AF-4F58863396E3}" srcOrd="0" destOrd="0" presId="urn:microsoft.com/office/officeart/2005/8/layout/vList4"/>
    <dgm:cxn modelId="{ACE72CAD-1FB0-42DF-BBAC-AC9339086C3F}" srcId="{AFC9BBE4-F9DC-4884-8B3D-7399167DC137}" destId="{9FDBD3E0-B49A-4FA7-A282-A958193C26E7}" srcOrd="2" destOrd="0" parTransId="{A2020F64-5B71-4D98-A066-DDA6B753255E}" sibTransId="{A5D16718-4A1D-45EB-B7F3-A513B2FAD3FC}"/>
    <dgm:cxn modelId="{706E61CB-2845-42FF-BA6B-B141961DF028}" srcId="{AFC9BBE4-F9DC-4884-8B3D-7399167DC137}" destId="{B6992ADF-825F-48A5-8D46-5D745B8A3838}" srcOrd="0" destOrd="0" parTransId="{CDB15658-E535-471C-B844-EBC384DDD93C}" sibTransId="{39D902FE-ACF9-4335-854F-658B636CAA9B}"/>
    <dgm:cxn modelId="{610BEED5-18BC-40FA-BED9-C01CA955A79D}" type="presOf" srcId="{B6992ADF-825F-48A5-8D46-5D745B8A3838}" destId="{42D591E4-FCD7-4BCF-BD25-7F2AAB247743}" srcOrd="1" destOrd="0" presId="urn:microsoft.com/office/officeart/2005/8/layout/vList4"/>
    <dgm:cxn modelId="{3B337CE4-7FC7-4F99-A51D-3BC79D977795}" srcId="{AFC9BBE4-F9DC-4884-8B3D-7399167DC137}" destId="{C2F32260-381F-4B71-B133-C0BC6CD852C4}" srcOrd="1" destOrd="0" parTransId="{069A2258-BF09-4149-8DA3-3381DE33331B}" sibTransId="{878A46F8-6EEE-4187-9D6F-BAAE1CD0C8D5}"/>
    <dgm:cxn modelId="{80EDC0C8-B5FF-4D48-9E00-5358B951DFCE}" type="presParOf" srcId="{222A32FA-B9CE-4EB9-87AF-4F58863396E3}" destId="{A72B5192-4B53-4FAA-B117-3B265DF2D928}" srcOrd="0" destOrd="0" presId="urn:microsoft.com/office/officeart/2005/8/layout/vList4"/>
    <dgm:cxn modelId="{B4629F82-CD0C-4927-86BF-812AB0686D69}" type="presParOf" srcId="{A72B5192-4B53-4FAA-B117-3B265DF2D928}" destId="{62992517-2838-4F87-90E7-77BE1F9F43CB}" srcOrd="0" destOrd="0" presId="urn:microsoft.com/office/officeart/2005/8/layout/vList4"/>
    <dgm:cxn modelId="{938ECC8F-46F4-4D37-A1A4-0CADBCC8E069}" type="presParOf" srcId="{A72B5192-4B53-4FAA-B117-3B265DF2D928}" destId="{17C4C4B8-300A-4499-877A-9FB867F648DD}" srcOrd="1" destOrd="0" presId="urn:microsoft.com/office/officeart/2005/8/layout/vList4"/>
    <dgm:cxn modelId="{074EF890-5880-4256-B823-D909D41C0AEA}" type="presParOf" srcId="{A72B5192-4B53-4FAA-B117-3B265DF2D928}" destId="{42D591E4-FCD7-4BCF-BD25-7F2AAB247743}" srcOrd="2" destOrd="0" presId="urn:microsoft.com/office/officeart/2005/8/layout/vList4"/>
    <dgm:cxn modelId="{FC42AF95-F07B-4F99-A39D-2D221006BE23}" type="presParOf" srcId="{222A32FA-B9CE-4EB9-87AF-4F58863396E3}" destId="{F7766B06-413B-405E-AE35-3E37772AAD62}" srcOrd="1" destOrd="0" presId="urn:microsoft.com/office/officeart/2005/8/layout/vList4"/>
    <dgm:cxn modelId="{8E09D1F4-4ABA-4B5A-A519-84F0AC864AB6}" type="presParOf" srcId="{222A32FA-B9CE-4EB9-87AF-4F58863396E3}" destId="{E57E1C4C-E5D9-475E-A801-0F21B8F05FE7}" srcOrd="2" destOrd="0" presId="urn:microsoft.com/office/officeart/2005/8/layout/vList4"/>
    <dgm:cxn modelId="{93AE27A6-9568-4A35-B965-20E9C34FC992}" type="presParOf" srcId="{E57E1C4C-E5D9-475E-A801-0F21B8F05FE7}" destId="{00F8A6FF-EA2B-458D-98BD-A9FDDC743607}" srcOrd="0" destOrd="0" presId="urn:microsoft.com/office/officeart/2005/8/layout/vList4"/>
    <dgm:cxn modelId="{5FF9C747-83B4-4D5A-AE68-6AEDF99AA130}" type="presParOf" srcId="{E57E1C4C-E5D9-475E-A801-0F21B8F05FE7}" destId="{AB94D62E-FFBB-4B6D-9587-2FB72C010136}" srcOrd="1" destOrd="0" presId="urn:microsoft.com/office/officeart/2005/8/layout/vList4"/>
    <dgm:cxn modelId="{B51BD302-398A-49B8-A384-E7CD18B86809}" type="presParOf" srcId="{E57E1C4C-E5D9-475E-A801-0F21B8F05FE7}" destId="{472CB937-EA58-43D9-8C8B-5FC38CCC9C53}" srcOrd="2" destOrd="0" presId="urn:microsoft.com/office/officeart/2005/8/layout/vList4"/>
    <dgm:cxn modelId="{777A82FD-2436-48D8-953E-5B66DB670221}" type="presParOf" srcId="{222A32FA-B9CE-4EB9-87AF-4F58863396E3}" destId="{40BF464F-1F72-45F0-9EF3-E334B733CCBA}" srcOrd="3" destOrd="0" presId="urn:microsoft.com/office/officeart/2005/8/layout/vList4"/>
    <dgm:cxn modelId="{56625545-59CD-46FF-8112-A913D2DDC5DB}" type="presParOf" srcId="{222A32FA-B9CE-4EB9-87AF-4F58863396E3}" destId="{51C4264F-1B4C-4808-8781-D2EC463E63E6}" srcOrd="4" destOrd="0" presId="urn:microsoft.com/office/officeart/2005/8/layout/vList4"/>
    <dgm:cxn modelId="{01DD93F9-543D-4533-9849-B18C5A131353}" type="presParOf" srcId="{51C4264F-1B4C-4808-8781-D2EC463E63E6}" destId="{72932E4B-8177-43A5-9EEE-1C0E1AAC8065}" srcOrd="0" destOrd="0" presId="urn:microsoft.com/office/officeart/2005/8/layout/vList4"/>
    <dgm:cxn modelId="{BAA9338A-9589-4CC4-87D6-A7FAFB4687B1}" type="presParOf" srcId="{51C4264F-1B4C-4808-8781-D2EC463E63E6}" destId="{FDA348B9-1E27-4BF9-9B18-01B6D1D83522}" srcOrd="1" destOrd="0" presId="urn:microsoft.com/office/officeart/2005/8/layout/vList4"/>
    <dgm:cxn modelId="{8FFCBB38-6C7E-47FB-87FF-D10B53A71627}" type="presParOf" srcId="{51C4264F-1B4C-4808-8781-D2EC463E63E6}" destId="{8BAD797A-6D72-4695-A7B2-A0D8487109BD}" srcOrd="2" destOrd="0" presId="urn:microsoft.com/office/officeart/2005/8/layout/vList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E36885-77B7-45E8-B869-BEC6E3CF9F80}">
      <dsp:nvSpPr>
        <dsp:cNvPr id="0" name=""/>
        <dsp:cNvSpPr/>
      </dsp:nvSpPr>
      <dsp:spPr>
        <a:xfrm>
          <a:off x="2807385" y="184428"/>
          <a:ext cx="2527123" cy="2356569"/>
        </a:xfrm>
        <a:prstGeom prst="ellipse">
          <a:avLst/>
        </a:prstGeom>
        <a:solidFill>
          <a:srgbClr val="00B050">
            <a:alpha val="5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200150">
            <a:lnSpc>
              <a:spcPct val="90000"/>
            </a:lnSpc>
            <a:spcBef>
              <a:spcPct val="0"/>
            </a:spcBef>
            <a:spcAft>
              <a:spcPct val="35000"/>
            </a:spcAft>
            <a:buNone/>
          </a:pPr>
          <a:r>
            <a:rPr kumimoji="1" lang="ja-JP" altLang="en-US" sz="2700" kern="1200" dirty="0"/>
            <a:t>職員不足の補填</a:t>
          </a:r>
        </a:p>
      </dsp:txBody>
      <dsp:txXfrm>
        <a:off x="3144335" y="596828"/>
        <a:ext cx="1853223" cy="1060456"/>
      </dsp:txXfrm>
    </dsp:sp>
    <dsp:sp modelId="{1E8D3342-C7FC-4888-B556-D45DAFFAC615}">
      <dsp:nvSpPr>
        <dsp:cNvPr id="0" name=""/>
        <dsp:cNvSpPr/>
      </dsp:nvSpPr>
      <dsp:spPr>
        <a:xfrm>
          <a:off x="3639584" y="1175431"/>
          <a:ext cx="4171418" cy="3808877"/>
        </a:xfrm>
        <a:prstGeom prst="ellipse">
          <a:avLst/>
        </a:prstGeom>
        <a:solidFill>
          <a:srgbClr val="FF0000">
            <a:alpha val="50000"/>
          </a:srgbClr>
        </a:solidFill>
        <a:ln w="38100" cap="flat" cmpd="sng" algn="ctr">
          <a:solidFill>
            <a:srgbClr val="FF00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r>
            <a:rPr kumimoji="1" lang="ja-JP" altLang="en-US" sz="4000" kern="1200" dirty="0">
              <a:latin typeface="ＭＳ Ｐゴシック" panose="020B0600070205080204" pitchFamily="50" charset="-128"/>
              <a:ea typeface="ＭＳ Ｐゴシック" panose="020B0600070205080204" pitchFamily="50" charset="-128"/>
            </a:rPr>
            <a:t>看護師</a:t>
          </a:r>
          <a:endParaRPr kumimoji="1" lang="en-US" altLang="ja-JP" sz="4000" kern="1200" dirty="0">
            <a:latin typeface="ＭＳ Ｐゴシック" panose="020B0600070205080204" pitchFamily="50" charset="-128"/>
            <a:ea typeface="ＭＳ Ｐゴシック" panose="020B0600070205080204" pitchFamily="50" charset="-128"/>
          </a:endParaRPr>
        </a:p>
        <a:p>
          <a:pPr marL="0" lvl="0" indent="0" algn="ctr" defTabSz="1778000">
            <a:lnSpc>
              <a:spcPct val="90000"/>
            </a:lnSpc>
            <a:spcBef>
              <a:spcPct val="0"/>
            </a:spcBef>
            <a:spcAft>
              <a:spcPct val="35000"/>
            </a:spcAft>
            <a:buNone/>
          </a:pPr>
          <a:r>
            <a:rPr kumimoji="1" lang="ja-JP" altLang="en-US" sz="4000" kern="1200" dirty="0">
              <a:latin typeface="ＭＳ Ｐゴシック" panose="020B0600070205080204" pitchFamily="50" charset="-128"/>
              <a:ea typeface="ＭＳ Ｐゴシック" panose="020B0600070205080204" pitchFamily="50" charset="-128"/>
            </a:rPr>
            <a:t>キャリア</a:t>
          </a:r>
          <a:endParaRPr kumimoji="1" lang="en-US" altLang="ja-JP" sz="4000" kern="1200" dirty="0">
            <a:latin typeface="ＭＳ Ｐゴシック" panose="020B0600070205080204" pitchFamily="50" charset="-128"/>
            <a:ea typeface="ＭＳ Ｐゴシック" panose="020B0600070205080204" pitchFamily="50" charset="-128"/>
          </a:endParaRPr>
        </a:p>
        <a:p>
          <a:pPr marL="0" lvl="0" indent="0" algn="ctr" defTabSz="1778000">
            <a:lnSpc>
              <a:spcPct val="90000"/>
            </a:lnSpc>
            <a:spcBef>
              <a:spcPct val="0"/>
            </a:spcBef>
            <a:spcAft>
              <a:spcPct val="35000"/>
            </a:spcAft>
            <a:buNone/>
          </a:pPr>
          <a:r>
            <a:rPr kumimoji="1" lang="ja-JP" altLang="en-US" sz="4000" kern="1200" dirty="0">
              <a:latin typeface="ＭＳ Ｐゴシック" panose="020B0600070205080204" pitchFamily="50" charset="-128"/>
              <a:ea typeface="ＭＳ Ｐゴシック" panose="020B0600070205080204" pitchFamily="50" charset="-128"/>
            </a:rPr>
            <a:t>支援</a:t>
          </a:r>
        </a:p>
      </dsp:txBody>
      <dsp:txXfrm>
        <a:off x="4915343" y="2159390"/>
        <a:ext cx="2502851" cy="2094882"/>
      </dsp:txXfrm>
    </dsp:sp>
    <dsp:sp modelId="{DDFD4D10-098E-4B13-BFC1-003AFD05D056}">
      <dsp:nvSpPr>
        <dsp:cNvPr id="0" name=""/>
        <dsp:cNvSpPr/>
      </dsp:nvSpPr>
      <dsp:spPr>
        <a:xfrm>
          <a:off x="835678" y="1519970"/>
          <a:ext cx="4199209" cy="3619659"/>
        </a:xfrm>
        <a:prstGeom prst="ellipse">
          <a:avLst/>
        </a:prstGeom>
        <a:solidFill>
          <a:srgbClr val="FF0000">
            <a:alpha val="50000"/>
          </a:srgbClr>
        </a:solidFill>
        <a:ln w="57150" cap="flat" cmpd="sng" algn="ctr">
          <a:solidFill>
            <a:srgbClr val="FF0000"/>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1778000">
            <a:lnSpc>
              <a:spcPct val="90000"/>
            </a:lnSpc>
            <a:spcBef>
              <a:spcPct val="0"/>
            </a:spcBef>
            <a:spcAft>
              <a:spcPct val="35000"/>
            </a:spcAft>
            <a:buNone/>
          </a:pPr>
          <a:r>
            <a:rPr kumimoji="1" lang="ja-JP" altLang="en-US" sz="4000" kern="1200" dirty="0">
              <a:latin typeface="ＭＳ Ｐゴシック" panose="020B0600070205080204" pitchFamily="50" charset="-128"/>
              <a:ea typeface="ＭＳ Ｐゴシック" panose="020B0600070205080204" pitchFamily="50" charset="-128"/>
            </a:rPr>
            <a:t>地域連携強化</a:t>
          </a:r>
        </a:p>
      </dsp:txBody>
      <dsp:txXfrm>
        <a:off x="1231103" y="2455048"/>
        <a:ext cx="2519525" cy="19908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992517-2838-4F87-90E7-77BE1F9F43CB}">
      <dsp:nvSpPr>
        <dsp:cNvPr id="0" name=""/>
        <dsp:cNvSpPr/>
      </dsp:nvSpPr>
      <dsp:spPr>
        <a:xfrm>
          <a:off x="0" y="0"/>
          <a:ext cx="9320603" cy="13312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kumimoji="1" lang="ja-JP" altLang="en-US" sz="4000" b="0" kern="1200" dirty="0">
              <a:latin typeface="ＭＳ Ｐゴシック" panose="020B0600070205080204" pitchFamily="50" charset="-128"/>
              <a:ea typeface="ＭＳ Ｐゴシック" panose="020B0600070205080204" pitchFamily="50" charset="-128"/>
            </a:rPr>
            <a:t>出向者分の人件費負担の増加</a:t>
          </a:r>
        </a:p>
      </dsp:txBody>
      <dsp:txXfrm>
        <a:off x="1997246" y="0"/>
        <a:ext cx="7323356" cy="1331258"/>
      </dsp:txXfrm>
    </dsp:sp>
    <dsp:sp modelId="{17C4C4B8-300A-4499-877A-9FB867F648DD}">
      <dsp:nvSpPr>
        <dsp:cNvPr id="0" name=""/>
        <dsp:cNvSpPr/>
      </dsp:nvSpPr>
      <dsp:spPr>
        <a:xfrm>
          <a:off x="133125" y="133125"/>
          <a:ext cx="1864120" cy="1065006"/>
        </a:xfrm>
        <a:prstGeom prst="roundRect">
          <a:avLst>
            <a:gd name="adj" fmla="val 10000"/>
          </a:avLst>
        </a:prstGeom>
        <a:blipFill rotWithShape="1">
          <a:blip xmlns:r="http://schemas.openxmlformats.org/officeDocument/2006/relationships" r:embed="rId1"/>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0F8A6FF-EA2B-458D-98BD-A9FDDC743607}">
      <dsp:nvSpPr>
        <dsp:cNvPr id="0" name=""/>
        <dsp:cNvSpPr/>
      </dsp:nvSpPr>
      <dsp:spPr>
        <a:xfrm>
          <a:off x="0" y="1464384"/>
          <a:ext cx="9320603" cy="13312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ja-JP" altLang="en-US" sz="4000" b="0" kern="1200" dirty="0">
              <a:latin typeface="ＭＳ Ｐゴシック" panose="020B0600070205080204" pitchFamily="50" charset="-128"/>
              <a:ea typeface="ＭＳ Ｐゴシック" panose="020B0600070205080204" pitchFamily="50" charset="-128"/>
            </a:rPr>
            <a:t>処遇・身分等の労務整備</a:t>
          </a:r>
          <a:endParaRPr kumimoji="1" lang="ja-JP" altLang="en-US" sz="4000" b="0" kern="1200" dirty="0">
            <a:latin typeface="ＭＳ Ｐゴシック" panose="020B0600070205080204" pitchFamily="50" charset="-128"/>
            <a:ea typeface="ＭＳ Ｐゴシック" panose="020B0600070205080204" pitchFamily="50" charset="-128"/>
          </a:endParaRPr>
        </a:p>
      </dsp:txBody>
      <dsp:txXfrm>
        <a:off x="1997246" y="1464384"/>
        <a:ext cx="7323356" cy="1331258"/>
      </dsp:txXfrm>
    </dsp:sp>
    <dsp:sp modelId="{AB94D62E-FFBB-4B6D-9587-2FB72C010136}">
      <dsp:nvSpPr>
        <dsp:cNvPr id="0" name=""/>
        <dsp:cNvSpPr/>
      </dsp:nvSpPr>
      <dsp:spPr>
        <a:xfrm>
          <a:off x="133125" y="1597510"/>
          <a:ext cx="1864120" cy="1065006"/>
        </a:xfrm>
        <a:prstGeom prst="roundRect">
          <a:avLst>
            <a:gd name="adj" fmla="val 10000"/>
          </a:avLst>
        </a:prstGeom>
        <a:blipFill rotWithShape="1">
          <a:blip xmlns:r="http://schemas.openxmlformats.org/officeDocument/2006/relationships" r:embed="rId2"/>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2932E4B-8177-43A5-9EEE-1C0E1AAC8065}">
      <dsp:nvSpPr>
        <dsp:cNvPr id="0" name=""/>
        <dsp:cNvSpPr/>
      </dsp:nvSpPr>
      <dsp:spPr>
        <a:xfrm>
          <a:off x="0" y="2928769"/>
          <a:ext cx="9320603" cy="133125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kumimoji="1" lang="ja-JP" altLang="en-US" sz="4000" b="0" i="0" u="none" kern="1200" dirty="0">
              <a:latin typeface="ＭＳ Ｐゴシック" panose="020B0600070205080204" pitchFamily="50" charset="-128"/>
              <a:ea typeface="ＭＳ Ｐゴシック" panose="020B0600070205080204" pitchFamily="50" charset="-128"/>
            </a:rPr>
            <a:t>出向者の代替要員の確保</a:t>
          </a:r>
          <a:endParaRPr lang="ja-JP" altLang="en-US" sz="4000" b="0" i="0" u="none" kern="1200" dirty="0">
            <a:latin typeface="ＭＳ Ｐゴシック" panose="020B0600070205080204" pitchFamily="50" charset="-128"/>
            <a:ea typeface="ＭＳ Ｐゴシック" panose="020B0600070205080204" pitchFamily="50" charset="-128"/>
          </a:endParaRPr>
        </a:p>
      </dsp:txBody>
      <dsp:txXfrm>
        <a:off x="1997246" y="2928769"/>
        <a:ext cx="7323356" cy="1331258"/>
      </dsp:txXfrm>
    </dsp:sp>
    <dsp:sp modelId="{FDA348B9-1E27-4BF9-9B18-01B6D1D83522}">
      <dsp:nvSpPr>
        <dsp:cNvPr id="0" name=""/>
        <dsp:cNvSpPr/>
      </dsp:nvSpPr>
      <dsp:spPr>
        <a:xfrm>
          <a:off x="133125" y="3061895"/>
          <a:ext cx="1864120" cy="1065006"/>
        </a:xfrm>
        <a:prstGeom prst="roundRect">
          <a:avLst>
            <a:gd name="adj" fmla="val 10000"/>
          </a:avLst>
        </a:prstGeom>
        <a:blipFill rotWithShape="1">
          <a:blip xmlns:r="http://schemas.openxmlformats.org/officeDocument/2006/relationships" r:embed="rId3"/>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0.52382</cdr:x>
      <cdr:y>0.42522</cdr:y>
    </cdr:from>
    <cdr:to>
      <cdr:x>0.98412</cdr:x>
      <cdr:y>0.59397</cdr:y>
    </cdr:to>
    <cdr:sp macro="" textlink="">
      <cdr:nvSpPr>
        <cdr:cNvPr id="2" name="テキスト ボックス 1"/>
        <cdr:cNvSpPr txBox="1"/>
      </cdr:nvSpPr>
      <cdr:spPr>
        <a:xfrm xmlns:a="http://schemas.openxmlformats.org/drawingml/2006/main">
          <a:off x="4257637" y="2304102"/>
          <a:ext cx="3741271" cy="914400"/>
        </a:xfrm>
        <a:prstGeom xmlns:a="http://schemas.openxmlformats.org/drawingml/2006/main" prst="rect">
          <a:avLst/>
        </a:prstGeom>
        <a:solidFill xmlns:a="http://schemas.openxmlformats.org/drawingml/2006/main">
          <a:schemeClr val="bg1">
            <a:lumMod val="95000"/>
          </a:schemeClr>
        </a:solidFill>
        <a:ln xmlns:a="http://schemas.openxmlformats.org/drawingml/2006/main">
          <a:solidFill>
            <a:schemeClr val="tx1"/>
          </a:solidFill>
        </a:ln>
      </cdr:spPr>
      <cdr:txBody>
        <a:bodyPr xmlns:a="http://schemas.openxmlformats.org/drawingml/2006/main" vertOverflow="clip" wrap="none" rtlCol="0" anchor="ctr"/>
        <a:lstStyle xmlns:a="http://schemas.openxmlformats.org/drawingml/2006/main"/>
        <a:p xmlns:a="http://schemas.openxmlformats.org/drawingml/2006/main">
          <a:r>
            <a:rPr lang="ja-JP" altLang="en-US" sz="4000" dirty="0"/>
            <a:t>希望する　</a:t>
          </a:r>
          <a:r>
            <a:rPr lang="en-US" altLang="ja-JP" sz="4000" dirty="0"/>
            <a:t>52</a:t>
          </a:r>
          <a:r>
            <a:rPr lang="ja-JP" altLang="en-US" sz="4000" dirty="0"/>
            <a:t>％</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26" tIns="45713" rIns="91426"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26" tIns="45713" rIns="91426" bIns="45713" rtlCol="0"/>
          <a:lstStyle>
            <a:lvl1pPr algn="r">
              <a:defRPr sz="1200"/>
            </a:lvl1pPr>
          </a:lstStyle>
          <a:p>
            <a:fld id="{74327FCD-D0F7-439F-AB02-2DA3422A888C}" type="datetimeFigureOut">
              <a:rPr kumimoji="1" lang="ja-JP" altLang="en-US" smtClean="0"/>
              <a:t>2022/10/20</a:t>
            </a:fld>
            <a:endParaRPr kumimoji="1" lang="ja-JP" altLang="en-US"/>
          </a:p>
        </p:txBody>
      </p:sp>
      <p:sp>
        <p:nvSpPr>
          <p:cNvPr id="4" name="スライド イメージ プレースホルダー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26" tIns="45713" rIns="91426" bIns="45713" rtlCol="0" anchor="ctr"/>
          <a:lstStyle/>
          <a:p>
            <a:endParaRPr lang="ja-JP" altLang="en-US"/>
          </a:p>
        </p:txBody>
      </p:sp>
      <p:sp>
        <p:nvSpPr>
          <p:cNvPr id="5" name="ノート プレースホルダー 4"/>
          <p:cNvSpPr>
            <a:spLocks noGrp="1"/>
          </p:cNvSpPr>
          <p:nvPr>
            <p:ph type="body" sz="quarter" idx="3"/>
          </p:nvPr>
        </p:nvSpPr>
        <p:spPr>
          <a:xfrm>
            <a:off x="673577" y="4748164"/>
            <a:ext cx="5388610" cy="3884861"/>
          </a:xfrm>
          <a:prstGeom prst="rect">
            <a:avLst/>
          </a:prstGeom>
        </p:spPr>
        <p:txBody>
          <a:bodyPr vert="horz" lIns="91426" tIns="45713" rIns="91426" bIns="457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26" tIns="45713" rIns="91426"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26" tIns="45713" rIns="91426" bIns="45713" rtlCol="0" anchor="b"/>
          <a:lstStyle>
            <a:lvl1pPr algn="r">
              <a:defRPr sz="1200"/>
            </a:lvl1pPr>
          </a:lstStyle>
          <a:p>
            <a:fld id="{A4C42DAB-2315-4BCE-94B8-9B3CD39C077C}" type="slidenum">
              <a:rPr kumimoji="1" lang="ja-JP" altLang="en-US" smtClean="0"/>
              <a:t>‹#›</a:t>
            </a:fld>
            <a:endParaRPr kumimoji="1" lang="ja-JP" altLang="en-US"/>
          </a:p>
        </p:txBody>
      </p:sp>
    </p:spTree>
    <p:extLst>
      <p:ext uri="{BB962C8B-B14F-4D97-AF65-F5344CB8AC3E}">
        <p14:creationId xmlns:p14="http://schemas.microsoft.com/office/powerpoint/2010/main" val="35187473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a:t>
            </a:fld>
            <a:endParaRPr kumimoji="1" lang="ja-JP" altLang="en-US"/>
          </a:p>
        </p:txBody>
      </p:sp>
    </p:spTree>
    <p:extLst>
      <p:ext uri="{BB962C8B-B14F-4D97-AF65-F5344CB8AC3E}">
        <p14:creationId xmlns:p14="http://schemas.microsoft.com/office/powerpoint/2010/main" val="29177026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こちらは、新卒者の採用困難感を示したものです。</a:t>
            </a:r>
            <a:br>
              <a:rPr kumimoji="1" lang="en-US" altLang="ja-JP" dirty="0"/>
            </a:br>
            <a:r>
              <a:rPr kumimoji="1" lang="ja-JP" altLang="en-US" dirty="0"/>
              <a:t>新卒の採用は、看護職員のキャリア階層を整え、継続的に看護を提供し続けるために、大切な人事戦略の一つです。</a:t>
            </a:r>
            <a:endParaRPr kumimoji="1" lang="en-US" altLang="ja-JP" dirty="0"/>
          </a:p>
          <a:p>
            <a:r>
              <a:rPr kumimoji="1" lang="ja-JP" altLang="en-US" dirty="0"/>
              <a:t>先ほどまで、看護職員の不足感について、共有してまいりましたが、</a:t>
            </a:r>
            <a:endParaRPr kumimoji="1" lang="en-US" altLang="ja-JP" dirty="0"/>
          </a:p>
          <a:p>
            <a:r>
              <a:rPr kumimoji="1" lang="ja-JP" altLang="en-US" dirty="0"/>
              <a:t>その不足する人員は、</a:t>
            </a:r>
            <a:r>
              <a:rPr kumimoji="1" lang="en-US" altLang="ja-JP" dirty="0"/>
              <a:t>70</a:t>
            </a:r>
            <a:r>
              <a:rPr kumimoji="1" lang="ja-JP" altLang="en-US" dirty="0"/>
              <a:t>％の回答病院で、新卒者で埋めております。</a:t>
            </a:r>
            <a:endParaRPr kumimoji="1" lang="en-US" altLang="ja-JP" dirty="0"/>
          </a:p>
          <a:p>
            <a:r>
              <a:rPr kumimoji="1" lang="ja-JP" altLang="en-US" dirty="0"/>
              <a:t>実習校からの採用ルートで埋める病院が多いのですが、医療圏によっては新卒者で埋めにくい、採用が難しいと回答した病院が</a:t>
            </a:r>
            <a:r>
              <a:rPr kumimoji="1" lang="en-US" altLang="ja-JP" dirty="0"/>
              <a:t>20</a:t>
            </a:r>
            <a:r>
              <a:rPr kumimoji="1" lang="ja-JP" altLang="en-US" dirty="0"/>
              <a:t>％にも上ります。</a:t>
            </a:r>
            <a:endParaRPr kumimoji="1" lang="en-US" altLang="ja-JP" dirty="0"/>
          </a:p>
          <a:p>
            <a:endParaRPr kumimoji="1" lang="en-US" altLang="ja-JP" dirty="0"/>
          </a:p>
          <a:p>
            <a:r>
              <a:rPr kumimoji="1" lang="ja-JP" altLang="en-US" dirty="0"/>
              <a:t>不足感が強くかつ採用に難渋している横須賀三浦二次医療圏ですが、一方で相模原医療圏も新卒者採用で困難感が強いことが分かりました。</a:t>
            </a:r>
            <a:endParaRPr kumimoji="1" lang="en-US" altLang="ja-JP" dirty="0"/>
          </a:p>
          <a:p>
            <a:endParaRPr kumimoji="1" lang="en-US" altLang="ja-JP" dirty="0"/>
          </a:p>
          <a:p>
            <a:r>
              <a:rPr kumimoji="1" lang="ja-JP" altLang="en-US" dirty="0"/>
              <a:t>病床機能ごとの新卒採用では、病床機能の種別を問わず、各所で困難と感じている現状でした。</a:t>
            </a:r>
            <a:endParaRPr kumimoji="1" lang="en-US" altLang="ja-JP" dirty="0"/>
          </a:p>
          <a:p>
            <a:endParaRPr kumimoji="1" lang="ja-JP" altLang="en-US"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10</a:t>
            </a:fld>
            <a:endParaRPr kumimoji="1" lang="ja-JP" altLang="en-US"/>
          </a:p>
        </p:txBody>
      </p:sp>
    </p:spTree>
    <p:extLst>
      <p:ext uri="{BB962C8B-B14F-4D97-AF65-F5344CB8AC3E}">
        <p14:creationId xmlns:p14="http://schemas.microsoft.com/office/powerpoint/2010/main" val="4123533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医療圏ごとの、すでにある何らかの出向システムの稼働状況です。</a:t>
            </a:r>
            <a:endParaRPr lang="en-US" altLang="ja-JP" dirty="0"/>
          </a:p>
          <a:p>
            <a:r>
              <a:rPr lang="ja-JP" altLang="en-US" dirty="0"/>
              <a:t>回答病院の</a:t>
            </a:r>
            <a:r>
              <a:rPr lang="en-US" altLang="ja-JP" dirty="0"/>
              <a:t>85</a:t>
            </a:r>
            <a:r>
              <a:rPr lang="ja-JP" altLang="en-US" dirty="0"/>
              <a:t>％で何らかの仕組みを動かしていました。</a:t>
            </a:r>
            <a:br>
              <a:rPr lang="en-US" altLang="ja-JP" dirty="0"/>
            </a:br>
            <a:r>
              <a:rPr lang="ja-JP" altLang="en-US" dirty="0"/>
              <a:t>不定期実施の場合もありますが、</a:t>
            </a:r>
            <a:r>
              <a:rPr lang="en-US" altLang="ja-JP" dirty="0"/>
              <a:t>25</a:t>
            </a:r>
            <a:r>
              <a:rPr lang="ja-JP" altLang="en-US" dirty="0"/>
              <a:t>％の病院で、仕組化された中で定期的な出向システムの稼働がありました。</a:t>
            </a:r>
            <a:br>
              <a:rPr lang="en-US" altLang="ja-JP" dirty="0"/>
            </a:br>
            <a:r>
              <a:rPr lang="ja-JP" altLang="en-US" dirty="0"/>
              <a:t>その出向の目的は、法人内での、不足する人員応援が上位を占めています。</a:t>
            </a:r>
            <a:endParaRPr lang="en-US" altLang="ja-JP" dirty="0"/>
          </a:p>
          <a:p>
            <a:endParaRPr lang="en-US" altLang="ja-JP" dirty="0"/>
          </a:p>
          <a:p>
            <a:r>
              <a:rPr lang="ja-JP" altLang="en-US" dirty="0"/>
              <a:t>横浜、川崎、相模原と、大学病院等の大規模な病院を有する医療圏で、出向システムが動いていることが推測されます。</a:t>
            </a:r>
            <a:endParaRPr lang="en-US" altLang="ja-JP" dirty="0"/>
          </a:p>
          <a:p>
            <a:r>
              <a:rPr lang="ja-JP" altLang="en-US" dirty="0"/>
              <a:t>病床機能ごとには、慢性期度が増すほどに、出向システムの稼働が少ないことが分かりました。</a:t>
            </a:r>
            <a:endParaRPr lang="en-US" altLang="ja-JP" dirty="0"/>
          </a:p>
          <a:p>
            <a:pPr defTabSz="914259">
              <a:defRPr/>
            </a:pPr>
            <a:r>
              <a:rPr lang="ja-JP" altLang="en-US" dirty="0"/>
              <a:t>看護配置基準が低い、慢性期を有する病院ほど、自院以外との連携が行われにくいことが推測されます。</a:t>
            </a:r>
            <a:endParaRPr lang="en-US" altLang="ja-JP" dirty="0"/>
          </a:p>
          <a:p>
            <a:pPr defTabSz="914259">
              <a:defRPr/>
            </a:pPr>
            <a:r>
              <a:rPr lang="ja-JP" altLang="en-US" dirty="0"/>
              <a:t>また、法人間を越えた人的連携は</a:t>
            </a:r>
            <a:r>
              <a:rPr lang="en-US" altLang="ja-JP" dirty="0"/>
              <a:t>20</a:t>
            </a:r>
            <a:r>
              <a:rPr lang="ja-JP" altLang="en-US" dirty="0"/>
              <a:t>％あるのですが、</a:t>
            </a:r>
            <a:r>
              <a:rPr lang="ja-JP" altLang="en-US" dirty="0">
                <a:solidFill>
                  <a:srgbClr val="FF0000"/>
                </a:solidFill>
              </a:rPr>
              <a:t>横須賀三浦地区</a:t>
            </a:r>
            <a:r>
              <a:rPr lang="ja-JP" altLang="en-US" dirty="0"/>
              <a:t>では、法人越えた連携実績は</a:t>
            </a:r>
            <a:r>
              <a:rPr lang="en-US" altLang="ja-JP" dirty="0"/>
              <a:t>0%</a:t>
            </a:r>
            <a:r>
              <a:rPr lang="ja-JP" altLang="en-US" dirty="0" err="1"/>
              <a:t>で</a:t>
            </a:r>
            <a:r>
              <a:rPr lang="ja-JP" altLang="en-US" dirty="0"/>
              <a:t>した</a:t>
            </a:r>
            <a:endParaRPr lang="en-US" altLang="ja-JP" dirty="0"/>
          </a:p>
          <a:p>
            <a:pPr defTabSz="914259">
              <a:defRPr/>
            </a:pPr>
            <a:r>
              <a:rPr lang="ja-JP" altLang="en-US" dirty="0"/>
              <a:t>先ほどの、看護職員の充足具合が影響していることが伺われます。</a:t>
            </a:r>
            <a:endParaRPr lang="en-US" altLang="ja-JP" dirty="0"/>
          </a:p>
          <a:p>
            <a:pPr defTabSz="914259">
              <a:defRPr/>
            </a:pPr>
            <a:endParaRPr lang="ja-JP" altLang="en-US" dirty="0"/>
          </a:p>
          <a:p>
            <a:endParaRPr lang="ja-JP" altLang="en-US"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11</a:t>
            </a:fld>
            <a:endParaRPr kumimoji="1" lang="ja-JP" altLang="en-US"/>
          </a:p>
        </p:txBody>
      </p:sp>
    </p:spTree>
    <p:extLst>
      <p:ext uri="{BB962C8B-B14F-4D97-AF65-F5344CB8AC3E}">
        <p14:creationId xmlns:p14="http://schemas.microsoft.com/office/powerpoint/2010/main" val="180780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不足する人員応援の目的で動いている出向システムですが、看護部長よりの出向システムへ求めたい成果は、</a:t>
            </a:r>
            <a:endParaRPr kumimoji="1" lang="en-US" altLang="ja-JP" dirty="0"/>
          </a:p>
          <a:p>
            <a:r>
              <a:rPr kumimoji="1" lang="ja-JP" altLang="en-US" dirty="0"/>
              <a:t>地域連携強化、看護師キャリア支援であることと回答を寄せていただきました。</a:t>
            </a:r>
            <a:endParaRPr kumimoji="1" lang="en-US" altLang="ja-JP" dirty="0"/>
          </a:p>
          <a:p>
            <a:r>
              <a:rPr kumimoji="1" lang="ja-JP" altLang="en-US" dirty="0"/>
              <a:t>地域包括ケアの実現のため、人員不足・補填の目的を越え、地域連携強化ができる看護師の育成に成果を見出したいと願う多くの看護部長がいたことは、</a:t>
            </a:r>
            <a:br>
              <a:rPr kumimoji="1" lang="en-US" altLang="ja-JP" dirty="0"/>
            </a:br>
            <a:r>
              <a:rPr kumimoji="1" lang="ja-JP" altLang="en-US" dirty="0"/>
              <a:t>地域の医療を守る責務がある看護部長ならではの回答と感じました。</a:t>
            </a:r>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12</a:t>
            </a:fld>
            <a:endParaRPr kumimoji="1" lang="ja-JP" altLang="en-US"/>
          </a:p>
        </p:txBody>
      </p:sp>
    </p:spTree>
    <p:extLst>
      <p:ext uri="{BB962C8B-B14F-4D97-AF65-F5344CB8AC3E}">
        <p14:creationId xmlns:p14="http://schemas.microsoft.com/office/powerpoint/2010/main" val="3677523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出向システムへの期待は、各医療圏、また新卒者の確保に困難感強い、慢性期・高度急性期病院が期待感が大きいようです。</a:t>
            </a:r>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13</a:t>
            </a:fld>
            <a:endParaRPr kumimoji="1" lang="ja-JP" altLang="en-US"/>
          </a:p>
        </p:txBody>
      </p:sp>
    </p:spTree>
    <p:extLst>
      <p:ext uri="{BB962C8B-B14F-4D97-AF65-F5344CB8AC3E}">
        <p14:creationId xmlns:p14="http://schemas.microsoft.com/office/powerpoint/2010/main" val="33067910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914259" lvl="2" defTabSz="914259"/>
            <a:r>
              <a:rPr lang="ja-JP" altLang="en-US" dirty="0"/>
              <a:t>当協議会では、施設間の出向を土台とした、看護職連携キャリア支援事業に関する国及び県への要望を数年に渡り行ってきました。</a:t>
            </a:r>
            <a:br>
              <a:rPr lang="en-US" altLang="ja-JP" dirty="0"/>
            </a:br>
            <a:r>
              <a:rPr lang="ja-JP" altLang="en-US" dirty="0"/>
              <a:t>このような事業があったら参画してみたい希望は</a:t>
            </a:r>
            <a:r>
              <a:rPr lang="en-US" altLang="ja-JP" dirty="0"/>
              <a:t>50</a:t>
            </a:r>
            <a:r>
              <a:rPr lang="ja-JP" altLang="en-US" dirty="0"/>
              <a:t>％を超えますが、一方で、</a:t>
            </a:r>
            <a:r>
              <a:rPr lang="en-US" altLang="ja-JP" dirty="0"/>
              <a:t>45</a:t>
            </a:r>
            <a:r>
              <a:rPr lang="ja-JP" altLang="en-US" dirty="0"/>
              <a:t>％が希望しないと</a:t>
            </a:r>
            <a:r>
              <a:rPr lang="ja-JP" altLang="en-US" dirty="0" err="1"/>
              <a:t>いう相反した</a:t>
            </a:r>
            <a:r>
              <a:rPr lang="ja-JP" altLang="en-US" dirty="0"/>
              <a:t>結果を得ました。</a:t>
            </a:r>
            <a:endParaRPr lang="en-US" altLang="ja-JP" dirty="0"/>
          </a:p>
          <a:p>
            <a:pPr marL="914259" lvl="2"/>
            <a:r>
              <a:rPr lang="ja-JP" altLang="en-US" dirty="0">
                <a:solidFill>
                  <a:srgbClr val="FF0000"/>
                </a:solidFill>
              </a:rPr>
              <a:t>   </a:t>
            </a:r>
            <a:endParaRPr lang="ja-JP" altLang="en-US"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14</a:t>
            </a:fld>
            <a:endParaRPr kumimoji="1" lang="ja-JP" altLang="en-US"/>
          </a:p>
        </p:txBody>
      </p:sp>
    </p:spTree>
    <p:extLst>
      <p:ext uri="{BB962C8B-B14F-4D97-AF65-F5344CB8AC3E}">
        <p14:creationId xmlns:p14="http://schemas.microsoft.com/office/powerpoint/2010/main" val="37619008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お手元の資料の問い</a:t>
            </a:r>
            <a:r>
              <a:rPr lang="en-US" altLang="ja-JP" dirty="0"/>
              <a:t>21</a:t>
            </a:r>
            <a:r>
              <a:rPr lang="ja-JP" altLang="en-US" dirty="0"/>
              <a:t>から</a:t>
            </a:r>
            <a:r>
              <a:rPr lang="en-US" altLang="ja-JP" dirty="0"/>
              <a:t>23</a:t>
            </a:r>
            <a:r>
              <a:rPr lang="ja-JP" altLang="en-US" dirty="0"/>
              <a:t>まで、今回の調査で自由回答として、モデル事業として展開した場合の障害についてお伺いしました。</a:t>
            </a:r>
            <a:endParaRPr lang="en-US" altLang="ja-JP" dirty="0"/>
          </a:p>
          <a:p>
            <a:r>
              <a:rPr lang="ja-JP" altLang="en-US" dirty="0"/>
              <a:t>意見を集約すると、</a:t>
            </a:r>
            <a:r>
              <a:rPr lang="en-US" altLang="ja-JP" dirty="0"/>
              <a:t>3</a:t>
            </a:r>
            <a:r>
              <a:rPr lang="ja-JP" altLang="en-US" dirty="0" err="1"/>
              <a:t>つの</a:t>
            </a:r>
            <a:r>
              <a:rPr lang="ja-JP" altLang="en-US" dirty="0"/>
              <a:t>課題が見えて参りました。</a:t>
            </a:r>
            <a:endParaRPr lang="en-US" altLang="ja-JP" dirty="0"/>
          </a:p>
          <a:p>
            <a:r>
              <a:rPr lang="ja-JP" altLang="en-US" dirty="0"/>
              <a:t>この</a:t>
            </a:r>
            <a:r>
              <a:rPr lang="en-US" altLang="ja-JP" dirty="0"/>
              <a:t>3</a:t>
            </a:r>
            <a:r>
              <a:rPr lang="ja-JP" altLang="en-US" dirty="0" err="1"/>
              <a:t>つの</a:t>
            </a:r>
            <a:r>
              <a:rPr lang="ja-JP" altLang="en-US" dirty="0"/>
              <a:t>課題は、裏を返すと、成功要因ととらえることもできます。</a:t>
            </a:r>
            <a:br>
              <a:rPr lang="en-US" altLang="ja-JP" dirty="0"/>
            </a:br>
            <a:endParaRPr lang="ja-JP" altLang="en-US"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15</a:t>
            </a:fld>
            <a:endParaRPr kumimoji="1" lang="ja-JP" altLang="en-US"/>
          </a:p>
        </p:txBody>
      </p:sp>
    </p:spTree>
    <p:extLst>
      <p:ext uri="{BB962C8B-B14F-4D97-AF65-F5344CB8AC3E}">
        <p14:creationId xmlns:p14="http://schemas.microsoft.com/office/powerpoint/2010/main" val="8275154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b="0" dirty="0"/>
              <a:t>最後になりますが、地域包括ケア実現に向けた人的側面の課題について</a:t>
            </a:r>
            <a:r>
              <a:rPr kumimoji="1" lang="en-US" altLang="ja-JP" b="0" dirty="0"/>
              <a:t>4</a:t>
            </a:r>
            <a:r>
              <a:rPr kumimoji="1" lang="ja-JP" altLang="en-US" b="0" dirty="0" err="1"/>
              <a:t>つの</a:t>
            </a:r>
            <a:r>
              <a:rPr kumimoji="1" lang="ja-JP" altLang="en-US" b="0" dirty="0"/>
              <a:t>視点でまとめました。</a:t>
            </a:r>
            <a:endParaRPr kumimoji="1" lang="en-US" altLang="ja-JP" b="0" dirty="0"/>
          </a:p>
          <a:p>
            <a:pPr defTabSz="914259"/>
            <a:r>
              <a:rPr lang="ja-JP" altLang="en-US" b="0" dirty="0"/>
              <a:t>・卒後キャリアパスに地域包括ケアの看護能力を組み入れる</a:t>
            </a:r>
            <a:endParaRPr lang="en-US" altLang="ja-JP" b="0" dirty="0"/>
          </a:p>
          <a:p>
            <a:pPr defTabSz="914259"/>
            <a:r>
              <a:rPr lang="ja-JP" altLang="en-US" b="0" dirty="0"/>
              <a:t>・」地域包括ケア看護実践力の教育への「カネ」の資源投資の検討</a:t>
            </a:r>
            <a:endParaRPr lang="en-US" altLang="ja-JP" b="0" dirty="0"/>
          </a:p>
          <a:p>
            <a:pPr defTabSz="914259"/>
            <a:endParaRPr lang="en-US" altLang="ja-JP" b="0" dirty="0"/>
          </a:p>
          <a:p>
            <a:endParaRPr kumimoji="1" lang="ja-JP" altLang="en-US" b="0"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16</a:t>
            </a:fld>
            <a:endParaRPr kumimoji="1" lang="ja-JP" altLang="en-US"/>
          </a:p>
        </p:txBody>
      </p:sp>
    </p:spTree>
    <p:extLst>
      <p:ext uri="{BB962C8B-B14F-4D97-AF65-F5344CB8AC3E}">
        <p14:creationId xmlns:p14="http://schemas.microsoft.com/office/powerpoint/2010/main" val="30523221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14259"/>
            <a:r>
              <a:rPr kumimoji="1" lang="ja-JP" altLang="en-US" b="0" dirty="0"/>
              <a:t>・医療圏が一丸となって本気で取り組むこと</a:t>
            </a:r>
            <a:endParaRPr kumimoji="1" lang="en-US" altLang="ja-JP" b="0" dirty="0"/>
          </a:p>
          <a:p>
            <a:pPr defTabSz="914259"/>
            <a:r>
              <a:rPr lang="ja-JP" altLang="en-US" b="0" dirty="0"/>
              <a:t>タスクシフトの充実によるジェネラル看護師のすべき仕事の明確化</a:t>
            </a:r>
            <a:endParaRPr lang="en-US" altLang="ja-JP" b="0" dirty="0"/>
          </a:p>
          <a:p>
            <a:pPr defTabSz="914259"/>
            <a:endParaRPr kumimoji="1" lang="en-US" altLang="ja-JP" b="0" dirty="0"/>
          </a:p>
          <a:p>
            <a:pPr defTabSz="914259"/>
            <a:r>
              <a:rPr kumimoji="1" lang="ja-JP" altLang="en-US" b="0" dirty="0"/>
              <a:t>です。</a:t>
            </a:r>
            <a:endParaRPr kumimoji="1" lang="en-US" altLang="ja-JP" b="0" dirty="0"/>
          </a:p>
          <a:p>
            <a:pPr defTabSz="914259"/>
            <a:endParaRPr kumimoji="1" lang="en-US" altLang="ja-JP" b="0" dirty="0"/>
          </a:p>
          <a:p>
            <a:pPr defTabSz="914259"/>
            <a:r>
              <a:rPr kumimoji="1" lang="ja-JP" altLang="en-US" b="0" dirty="0"/>
              <a:t>今回、看護部長の視点でみている現場ニーズや、地域包括ケアの実現推進にかかわるヒントをたくさん頂戴できた調査でした。</a:t>
            </a:r>
            <a:endParaRPr kumimoji="1" lang="en-US" altLang="ja-JP" b="0" dirty="0"/>
          </a:p>
          <a:p>
            <a:pPr defTabSz="914259"/>
            <a:r>
              <a:rPr kumimoji="1" lang="ja-JP" altLang="en-US" b="0" dirty="0"/>
              <a:t>ご協力いただいた看護部長の皆様に改めて、感謝申し上げます。</a:t>
            </a:r>
            <a:endParaRPr kumimoji="1" lang="en-US" altLang="ja-JP" b="0" dirty="0"/>
          </a:p>
          <a:p>
            <a:pPr defTabSz="914259"/>
            <a:endParaRPr kumimoji="1" lang="en-US" altLang="ja-JP" b="0" dirty="0"/>
          </a:p>
          <a:p>
            <a:pPr defTabSz="914259"/>
            <a:r>
              <a:rPr kumimoji="1" lang="ja-JP" altLang="en-US" b="0" dirty="0"/>
              <a:t>以上、ご清聴ありがとうございました。</a:t>
            </a:r>
            <a:endParaRPr kumimoji="1" lang="en-US" altLang="ja-JP" b="0" dirty="0"/>
          </a:p>
          <a:p>
            <a:endParaRPr kumimoji="1" lang="ja-JP" altLang="en-US" b="0"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17</a:t>
            </a:fld>
            <a:endParaRPr kumimoji="1" lang="ja-JP" altLang="en-US"/>
          </a:p>
        </p:txBody>
      </p:sp>
    </p:spTree>
    <p:extLst>
      <p:ext uri="{BB962C8B-B14F-4D97-AF65-F5344CB8AC3E}">
        <p14:creationId xmlns:p14="http://schemas.microsoft.com/office/powerpoint/2010/main" val="27640829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2</a:t>
            </a:fld>
            <a:endParaRPr kumimoji="1" lang="ja-JP" altLang="en-US"/>
          </a:p>
        </p:txBody>
      </p:sp>
    </p:spTree>
    <p:extLst>
      <p:ext uri="{BB962C8B-B14F-4D97-AF65-F5344CB8AC3E}">
        <p14:creationId xmlns:p14="http://schemas.microsoft.com/office/powerpoint/2010/main" val="2526423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調査は、当協議会に所属する県内の</a:t>
            </a:r>
            <a:r>
              <a:rPr lang="en-US" altLang="ja-JP" dirty="0"/>
              <a:t>128</a:t>
            </a:r>
            <a:r>
              <a:rPr lang="ja-JP" altLang="en-US" dirty="0"/>
              <a:t>病院の看護部長にお願いし、</a:t>
            </a:r>
            <a:r>
              <a:rPr lang="en-US" altLang="ja-JP" dirty="0"/>
              <a:t>2020</a:t>
            </a:r>
            <a:r>
              <a:rPr lang="ja-JP" altLang="en-US" dirty="0"/>
              <a:t>年</a:t>
            </a:r>
            <a:r>
              <a:rPr lang="en-US" altLang="ja-JP" dirty="0"/>
              <a:t>1</a:t>
            </a:r>
            <a:r>
              <a:rPr lang="ja-JP" altLang="en-US" dirty="0"/>
              <a:t>月から</a:t>
            </a:r>
            <a:r>
              <a:rPr lang="en-US" altLang="ja-JP" dirty="0"/>
              <a:t>2</a:t>
            </a:r>
            <a:r>
              <a:rPr lang="ja-JP" altLang="en-US" dirty="0"/>
              <a:t>月にかけ実施しました。</a:t>
            </a:r>
            <a:endParaRPr lang="en-US" altLang="ja-JP" dirty="0"/>
          </a:p>
          <a:p>
            <a:pPr rtl="0" eaLnBrk="1" fontAlgn="t" latinLnBrk="0" hangingPunct="1"/>
            <a:r>
              <a:rPr lang="ja-JP" altLang="en-US" dirty="0"/>
              <a:t>回答病院の病院機能などの属性とともに、ご覧いただいている</a:t>
            </a:r>
            <a:r>
              <a:rPr lang="en-US" altLang="ja-JP" dirty="0"/>
              <a:t>5</a:t>
            </a:r>
            <a:r>
              <a:rPr lang="ja-JP" altLang="en-US" dirty="0" err="1"/>
              <a:t>つの</a:t>
            </a:r>
            <a:r>
              <a:rPr lang="ja-JP" altLang="en-US" dirty="0"/>
              <a:t>項目</a:t>
            </a:r>
            <a:br>
              <a:rPr lang="en-US" altLang="ja-JP" dirty="0"/>
            </a:br>
            <a:r>
              <a:rPr lang="ja-JP" altLang="en-US" dirty="0"/>
              <a:t>・</a:t>
            </a:r>
            <a:r>
              <a:rPr lang="ja-JP" altLang="ja-JP" dirty="0"/>
              <a:t>看護職員の充足状況</a:t>
            </a:r>
          </a:p>
          <a:p>
            <a:pPr rtl="0" eaLnBrk="1" fontAlgn="t" latinLnBrk="0" hangingPunct="1"/>
            <a:r>
              <a:rPr lang="ja-JP" altLang="en-US" dirty="0"/>
              <a:t>・</a:t>
            </a:r>
            <a:r>
              <a:rPr lang="ja-JP" altLang="ja-JP" dirty="0"/>
              <a:t>充足させたい理由</a:t>
            </a:r>
            <a:endParaRPr lang="en-US" altLang="ja-JP" dirty="0"/>
          </a:p>
          <a:p>
            <a:pPr rtl="0" eaLnBrk="1" fontAlgn="t" latinLnBrk="0" hangingPunct="1"/>
            <a:r>
              <a:rPr lang="ja-JP" altLang="en-US" dirty="0"/>
              <a:t>・</a:t>
            </a:r>
            <a:r>
              <a:rPr lang="ja-JP" altLang="ja-JP" dirty="0"/>
              <a:t>出向システム稼働状況</a:t>
            </a:r>
          </a:p>
          <a:p>
            <a:pPr rtl="0" eaLnBrk="1" fontAlgn="t" latinLnBrk="0" hangingPunct="1"/>
            <a:r>
              <a:rPr lang="ja-JP" altLang="en-US" dirty="0"/>
              <a:t>・</a:t>
            </a:r>
            <a:r>
              <a:rPr lang="ja-JP" altLang="ja-JP" dirty="0"/>
              <a:t>出向システムへの成果期待</a:t>
            </a:r>
          </a:p>
          <a:p>
            <a:pPr rtl="0" eaLnBrk="1" fontAlgn="t" latinLnBrk="0" hangingPunct="1"/>
            <a:r>
              <a:rPr lang="ja-JP" altLang="en-US" dirty="0"/>
              <a:t>・</a:t>
            </a:r>
            <a:r>
              <a:rPr lang="ja-JP" altLang="ja-JP" dirty="0"/>
              <a:t>支援事業への参画意思</a:t>
            </a:r>
            <a:endParaRPr lang="en-US" altLang="ja-JP" dirty="0"/>
          </a:p>
          <a:p>
            <a:pPr rtl="0" eaLnBrk="1" fontAlgn="t" latinLnBrk="0" hangingPunct="1"/>
            <a:r>
              <a:rPr lang="ja-JP" altLang="en-US" dirty="0"/>
              <a:t>をおたずねしました。</a:t>
            </a:r>
            <a:endParaRPr lang="ja-JP" altLang="ja-JP" dirty="0"/>
          </a:p>
          <a:p>
            <a:endParaRPr lang="ja-JP" altLang="en-US"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3</a:t>
            </a:fld>
            <a:endParaRPr kumimoji="1" lang="ja-JP" altLang="en-US"/>
          </a:p>
        </p:txBody>
      </p:sp>
    </p:spTree>
    <p:extLst>
      <p:ext uri="{BB962C8B-B14F-4D97-AF65-F5344CB8AC3E}">
        <p14:creationId xmlns:p14="http://schemas.microsoft.com/office/powerpoint/2010/main" val="69098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分析においては、</a:t>
            </a:r>
            <a:r>
              <a:rPr lang="en-US" altLang="ja-JP" dirty="0"/>
              <a:t>5</a:t>
            </a:r>
            <a:r>
              <a:rPr lang="ja-JP" altLang="en-US" dirty="0" err="1"/>
              <a:t>つの</a:t>
            </a:r>
            <a:r>
              <a:rPr lang="ja-JP" altLang="en-US" dirty="0"/>
              <a:t>項目について、</a:t>
            </a:r>
            <a:endParaRPr lang="en-US" altLang="ja-JP" dirty="0"/>
          </a:p>
          <a:p>
            <a:pPr rtl="0" eaLnBrk="1" fontAlgn="t" latinLnBrk="0" hangingPunct="1"/>
            <a:r>
              <a:rPr lang="ja-JP" altLang="ja-JP" dirty="0"/>
              <a:t>二次医療圏ごと</a:t>
            </a:r>
          </a:p>
          <a:p>
            <a:pPr rtl="0" eaLnBrk="1" fontAlgn="t" latinLnBrk="0" hangingPunct="1"/>
            <a:r>
              <a:rPr lang="ja-JP" altLang="ja-JP" dirty="0"/>
              <a:t>病床機能ごと</a:t>
            </a:r>
          </a:p>
          <a:p>
            <a:r>
              <a:rPr lang="ja-JP" altLang="en-US" dirty="0"/>
              <a:t>に分析考察を加えました。</a:t>
            </a:r>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4</a:t>
            </a:fld>
            <a:endParaRPr kumimoji="1" lang="ja-JP" altLang="en-US"/>
          </a:p>
        </p:txBody>
      </p:sp>
    </p:spTree>
    <p:extLst>
      <p:ext uri="{BB962C8B-B14F-4D97-AF65-F5344CB8AC3E}">
        <p14:creationId xmlns:p14="http://schemas.microsoft.com/office/powerpoint/2010/main" val="12430945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調査の結果です。</a:t>
            </a:r>
            <a:endParaRPr kumimoji="1" lang="en-US" altLang="ja-JP" dirty="0"/>
          </a:p>
          <a:p>
            <a:r>
              <a:rPr kumimoji="1" lang="ja-JP" altLang="en-US" dirty="0"/>
              <a:t>全</a:t>
            </a:r>
            <a:r>
              <a:rPr kumimoji="1" lang="en-US" altLang="ja-JP" dirty="0"/>
              <a:t>128</a:t>
            </a:r>
            <a:r>
              <a:rPr kumimoji="1" lang="ja-JP" altLang="en-US" dirty="0"/>
              <a:t>病院中</a:t>
            </a:r>
            <a:r>
              <a:rPr kumimoji="1" lang="en-US" altLang="ja-JP" dirty="0"/>
              <a:t>60</a:t>
            </a:r>
            <a:r>
              <a:rPr kumimoji="1" lang="ja-JP" altLang="en-US" dirty="0"/>
              <a:t>病院、</a:t>
            </a:r>
            <a:r>
              <a:rPr kumimoji="1" lang="en-US" altLang="ja-JP" dirty="0"/>
              <a:t>49</a:t>
            </a:r>
            <a:r>
              <a:rPr kumimoji="1" lang="ja-JP" altLang="en-US" dirty="0"/>
              <a:t>％の看護部長からの回答を得ました。</a:t>
            </a:r>
            <a:br>
              <a:rPr kumimoji="1" lang="en-US" altLang="ja-JP" dirty="0"/>
            </a:br>
            <a:r>
              <a:rPr kumimoji="1" lang="ja-JP" altLang="en-US" dirty="0"/>
              <a:t>所属病院の二次医療圏への分布状況の偏在もありますが、横浜地区の病院から多くの回答を寄せていただきました。</a:t>
            </a:r>
            <a:endParaRPr kumimoji="1" lang="en-US" altLang="ja-JP" dirty="0"/>
          </a:p>
          <a:p>
            <a:r>
              <a:rPr kumimoji="1" lang="ja-JP" altLang="en-US" dirty="0"/>
              <a:t>また、病床機能では、一般急性期から最も多く回答をいただきましたが、精神など、普段なかなか現場からの意見が伺いにくい病床機能を展開する看護部長からの回答も寄せられ、</a:t>
            </a:r>
            <a:endParaRPr kumimoji="1" lang="en-US" altLang="ja-JP" dirty="0"/>
          </a:p>
          <a:p>
            <a:r>
              <a:rPr kumimoji="1" lang="ja-JP" altLang="en-US" dirty="0"/>
              <a:t>貴重なデータとなっていると思います。</a:t>
            </a:r>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5</a:t>
            </a:fld>
            <a:endParaRPr kumimoji="1" lang="ja-JP" altLang="en-US"/>
          </a:p>
        </p:txBody>
      </p:sp>
    </p:spTree>
    <p:extLst>
      <p:ext uri="{BB962C8B-B14F-4D97-AF65-F5344CB8AC3E}">
        <p14:creationId xmlns:p14="http://schemas.microsoft.com/office/powerpoint/2010/main" val="1733770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さて、これからは、神奈川県の二次医療圏の地図をもとに、調査結果を示してまいります。</a:t>
            </a:r>
            <a:endParaRPr lang="en-US" altLang="ja-JP" dirty="0"/>
          </a:p>
          <a:p>
            <a:endParaRPr lang="en-US" altLang="ja-JP" dirty="0"/>
          </a:p>
          <a:p>
            <a:r>
              <a:rPr lang="ja-JP" altLang="en-US" dirty="0"/>
              <a:t>まず最初は、設問①の看護職員の充足状況です。</a:t>
            </a:r>
            <a:endParaRPr lang="en-US" altLang="ja-JP" dirty="0"/>
          </a:p>
          <a:p>
            <a:r>
              <a:rPr lang="ja-JP" altLang="en-US" dirty="0"/>
              <a:t>看護部長として、自病院の機能や看護の質を維持するために現場感覚で充足度を尋ねた設問です。</a:t>
            </a:r>
            <a:endParaRPr lang="en-US" altLang="ja-JP" dirty="0"/>
          </a:p>
          <a:p>
            <a:r>
              <a:rPr lang="ja-JP" altLang="en-US" dirty="0"/>
              <a:t>実に</a:t>
            </a:r>
            <a:r>
              <a:rPr lang="en-US" altLang="ja-JP" dirty="0"/>
              <a:t>70</a:t>
            </a:r>
            <a:r>
              <a:rPr lang="ja-JP" altLang="en-US" dirty="0"/>
              <a:t>％を超える施設で不足感があると回答を得ました。</a:t>
            </a:r>
            <a:br>
              <a:rPr lang="en-US" altLang="ja-JP" dirty="0"/>
            </a:br>
            <a:endParaRPr lang="en-US" altLang="ja-JP" dirty="0"/>
          </a:p>
          <a:p>
            <a:r>
              <a:rPr lang="ja-JP" altLang="en-US" dirty="0"/>
              <a:t>赤丸は不足と感じると回答した施設、黄色は赤丸ほどではないですが不足していると回答した施設です。</a:t>
            </a:r>
            <a:endParaRPr lang="en-US" altLang="ja-JP" dirty="0"/>
          </a:p>
          <a:p>
            <a:r>
              <a:rPr lang="ja-JP" altLang="en-US" dirty="0"/>
              <a:t>赤丸は、二次医療圏中およそ</a:t>
            </a:r>
            <a:r>
              <a:rPr lang="en-US" altLang="ja-JP" dirty="0"/>
              <a:t>5</a:t>
            </a:r>
            <a:r>
              <a:rPr lang="ja-JP" altLang="en-US" dirty="0"/>
              <a:t>割の看護部長が不足している、黄色丸はおなじく</a:t>
            </a:r>
            <a:r>
              <a:rPr lang="en-US" altLang="ja-JP" dirty="0"/>
              <a:t>3</a:t>
            </a:r>
            <a:r>
              <a:rPr lang="ja-JP" altLang="en-US" dirty="0"/>
              <a:t>割程度の看護部長が不足していると回答したものです。</a:t>
            </a:r>
            <a:endParaRPr lang="en-US" altLang="ja-JP" dirty="0"/>
          </a:p>
          <a:p>
            <a:endParaRPr lang="en-US" altLang="ja-JP" dirty="0"/>
          </a:p>
          <a:p>
            <a:r>
              <a:rPr lang="ja-JP" altLang="en-US" dirty="0"/>
              <a:t>不足感が強いと回答した病床機能にはオレンジ色がついていますが、急性期病院ほど不足感があることが分かりました。</a:t>
            </a:r>
            <a:endParaRPr lang="en-US" altLang="ja-JP" dirty="0"/>
          </a:p>
          <a:p>
            <a:r>
              <a:rPr lang="ja-JP" altLang="en-US" dirty="0"/>
              <a:t>これは回答病院それぞれがもちろん施設基準をみたしておりますが、急性期度が高い施設ほど、重症度看護医療必要度などにあらわされる現場業務量と見合わない人員数であると感じる部長が多いと考察しました。</a:t>
            </a:r>
            <a:br>
              <a:rPr lang="en-US" altLang="ja-JP" dirty="0"/>
            </a:br>
            <a:endParaRPr lang="en-US" altLang="ja-JP" dirty="0"/>
          </a:p>
          <a:p>
            <a:endParaRPr lang="en-US" altLang="ja-JP"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6</a:t>
            </a:fld>
            <a:endParaRPr kumimoji="1" lang="ja-JP" altLang="en-US"/>
          </a:p>
        </p:txBody>
      </p:sp>
    </p:spTree>
    <p:extLst>
      <p:ext uri="{BB962C8B-B14F-4D97-AF65-F5344CB8AC3E}">
        <p14:creationId xmlns:p14="http://schemas.microsoft.com/office/powerpoint/2010/main" val="4335398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不足感を感じている現場状況を共有しました。看護職員を確保することは、看護部長の責務の一つですが、</a:t>
            </a:r>
            <a:endParaRPr kumimoji="1" lang="en-US" altLang="ja-JP" dirty="0"/>
          </a:p>
          <a:p>
            <a:r>
              <a:rPr kumimoji="1" lang="ja-JP" altLang="en-US" dirty="0"/>
              <a:t>充足させたい理由の上位は、労務、働きやすい職場づくり、サービス向上などの理由が</a:t>
            </a:r>
            <a:r>
              <a:rPr kumimoji="1" lang="en-US" altLang="ja-JP" dirty="0"/>
              <a:t>70</a:t>
            </a:r>
            <a:r>
              <a:rPr kumimoji="1" lang="ja-JP" altLang="en-US" dirty="0"/>
              <a:t>％を占めておりますが、</a:t>
            </a:r>
            <a:endParaRPr kumimoji="1" lang="en-US" altLang="ja-JP" dirty="0"/>
          </a:p>
          <a:p>
            <a:r>
              <a:rPr kumimoji="1" lang="ja-JP" altLang="en-US" dirty="0"/>
              <a:t>看護師のキャリア支援、地域連携強化目的とした採用はわずか</a:t>
            </a:r>
            <a:r>
              <a:rPr kumimoji="1" lang="en-US" altLang="ja-JP" dirty="0"/>
              <a:t>3</a:t>
            </a:r>
            <a:r>
              <a:rPr kumimoji="1" lang="ja-JP" altLang="en-US" dirty="0"/>
              <a:t>％にとどまりました。</a:t>
            </a:r>
            <a:endParaRPr kumimoji="1" lang="en-US" altLang="ja-JP" dirty="0"/>
          </a:p>
          <a:p>
            <a:r>
              <a:rPr kumimoji="1" lang="ja-JP" altLang="en-US" dirty="0"/>
              <a:t>労務管理や配置基準安定化に優先度が高い状況であることが推測されました。</a:t>
            </a:r>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7</a:t>
            </a:fld>
            <a:endParaRPr kumimoji="1" lang="ja-JP" altLang="en-US"/>
          </a:p>
        </p:txBody>
      </p:sp>
    </p:spTree>
    <p:extLst>
      <p:ext uri="{BB962C8B-B14F-4D97-AF65-F5344CB8AC3E}">
        <p14:creationId xmlns:p14="http://schemas.microsoft.com/office/powerpoint/2010/main" val="20522121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労務管理や配置基準の安定化を優先として採用をかけているとした傾向が強いのは、</a:t>
            </a:r>
            <a:endParaRPr lang="en-US" altLang="ja-JP" dirty="0"/>
          </a:p>
          <a:p>
            <a:r>
              <a:rPr lang="ja-JP" altLang="en-US" dirty="0">
                <a:solidFill>
                  <a:srgbClr val="FF0000"/>
                </a:solidFill>
              </a:rPr>
              <a:t>湘南西＞県西＞横須賀三浦</a:t>
            </a:r>
            <a:r>
              <a:rPr lang="ja-JP" altLang="en-US" dirty="0"/>
              <a:t>＞川崎＞横浜</a:t>
            </a:r>
            <a:endParaRPr lang="en-US" altLang="ja-JP" dirty="0"/>
          </a:p>
          <a:p>
            <a:endParaRPr lang="en-US" altLang="ja-JP" dirty="0"/>
          </a:p>
          <a:p>
            <a:pPr defTabSz="907633">
              <a:defRPr/>
            </a:pPr>
            <a:r>
              <a:rPr lang="ja-JP" altLang="en-US" dirty="0"/>
              <a:t>病床機能ごとには、</a:t>
            </a:r>
            <a:r>
              <a:rPr lang="ja-JP" altLang="en-US" dirty="0">
                <a:solidFill>
                  <a:srgbClr val="FF0000"/>
                </a:solidFill>
              </a:rPr>
              <a:t>慢性期が最もその傾向が強くありました。</a:t>
            </a:r>
            <a:endParaRPr lang="en-US" altLang="ja-JP" dirty="0"/>
          </a:p>
          <a:p>
            <a:br>
              <a:rPr lang="en-US" altLang="ja-JP" dirty="0"/>
            </a:br>
            <a:endParaRPr lang="en-US" altLang="ja-JP" dirty="0"/>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8</a:t>
            </a:fld>
            <a:endParaRPr kumimoji="1" lang="ja-JP" altLang="en-US"/>
          </a:p>
        </p:txBody>
      </p:sp>
    </p:spTree>
    <p:extLst>
      <p:ext uri="{BB962C8B-B14F-4D97-AF65-F5344CB8AC3E}">
        <p14:creationId xmlns:p14="http://schemas.microsoft.com/office/powerpoint/2010/main" val="25748217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採用に係る看護部長が感じる困難感ですが、</a:t>
            </a:r>
            <a:endParaRPr kumimoji="1" lang="en-US" altLang="ja-JP" dirty="0"/>
          </a:p>
          <a:p>
            <a:r>
              <a:rPr kumimoji="1" lang="ja-JP" altLang="en-US" dirty="0"/>
              <a:t>医療圏ごと傾向では、ご覧のように、湘南西＞県西＞横須賀三浦＞川崎＞横浜</a:t>
            </a:r>
            <a:endParaRPr kumimoji="1" lang="en-US" altLang="ja-JP" dirty="0"/>
          </a:p>
          <a:p>
            <a:r>
              <a:rPr kumimoji="1" lang="ja-JP" altLang="en-US" dirty="0"/>
              <a:t>と人口の少ない医療圏のほか、横浜・川崎といった中核都市でも、採用の難しさがあるようです。</a:t>
            </a:r>
            <a:br>
              <a:rPr kumimoji="1" lang="ja-JP" altLang="en-US" dirty="0"/>
            </a:br>
            <a:endParaRPr kumimoji="1" lang="ja-JP" altLang="en-US" dirty="0"/>
          </a:p>
          <a:p>
            <a:r>
              <a:rPr kumimoji="1" lang="ja-JP" altLang="en-US" dirty="0"/>
              <a:t>また、病床機能ごと傾向では、　慢性期が最も苦戦していることが分かりました。</a:t>
            </a:r>
          </a:p>
        </p:txBody>
      </p:sp>
      <p:sp>
        <p:nvSpPr>
          <p:cNvPr id="4" name="スライド番号プレースホルダー 3"/>
          <p:cNvSpPr>
            <a:spLocks noGrp="1"/>
          </p:cNvSpPr>
          <p:nvPr>
            <p:ph type="sldNum" sz="quarter" idx="10"/>
          </p:nvPr>
        </p:nvSpPr>
        <p:spPr/>
        <p:txBody>
          <a:bodyPr/>
          <a:lstStyle/>
          <a:p>
            <a:fld id="{A4C42DAB-2315-4BCE-94B8-9B3CD39C077C}" type="slidenum">
              <a:rPr kumimoji="1" lang="ja-JP" altLang="en-US" smtClean="0"/>
              <a:t>9</a:t>
            </a:fld>
            <a:endParaRPr kumimoji="1" lang="ja-JP" altLang="en-US"/>
          </a:p>
        </p:txBody>
      </p:sp>
    </p:spTree>
    <p:extLst>
      <p:ext uri="{BB962C8B-B14F-4D97-AF65-F5344CB8AC3E}">
        <p14:creationId xmlns:p14="http://schemas.microsoft.com/office/powerpoint/2010/main" val="679907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C72C6B-C6EE-459B-8A7B-D620E7ADE7DF}"/>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320B7F3C-EDA1-4318-B78B-1BC2E0E156B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CB948396-B661-44C2-87C2-9656752112B7}"/>
              </a:ext>
            </a:extLst>
          </p:cNvPr>
          <p:cNvSpPr>
            <a:spLocks noGrp="1"/>
          </p:cNvSpPr>
          <p:nvPr>
            <p:ph type="dt" sz="half" idx="10"/>
          </p:nvPr>
        </p:nvSpPr>
        <p:spPr/>
        <p:txBody>
          <a:bodyPr/>
          <a:lstStyle/>
          <a:p>
            <a:fld id="{E1F2E929-A85B-4DE3-BE48-DD71306BCCCE}" type="datetime1">
              <a:rPr kumimoji="1" lang="ja-JP" altLang="en-US" smtClean="0"/>
              <a:t>2022/10/20</a:t>
            </a:fld>
            <a:endParaRPr kumimoji="1" lang="ja-JP" altLang="en-US"/>
          </a:p>
        </p:txBody>
      </p:sp>
      <p:sp>
        <p:nvSpPr>
          <p:cNvPr id="5" name="フッター プレースホルダー 4">
            <a:extLst>
              <a:ext uri="{FF2B5EF4-FFF2-40B4-BE49-F238E27FC236}">
                <a16:creationId xmlns:a16="http://schemas.microsoft.com/office/drawing/2014/main" id="{87D91B91-8A93-498D-8D6C-709FAB077213}"/>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E6A3EC2-4584-4E98-A6D0-381F32BCDF50}"/>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42491692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ECDB32-2F73-428D-BB58-93DEAF2BC7FC}"/>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C98E096-F5BD-4F13-B674-0FFF10A5A793}"/>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02ED101-594F-417F-9597-5FB633D8B7FB}"/>
              </a:ext>
            </a:extLst>
          </p:cNvPr>
          <p:cNvSpPr>
            <a:spLocks noGrp="1"/>
          </p:cNvSpPr>
          <p:nvPr>
            <p:ph type="dt" sz="half" idx="10"/>
          </p:nvPr>
        </p:nvSpPr>
        <p:spPr/>
        <p:txBody>
          <a:bodyPr/>
          <a:lstStyle/>
          <a:p>
            <a:fld id="{689D8C60-71B3-4999-84D9-27AAFE3F6AE9}" type="datetime1">
              <a:rPr kumimoji="1" lang="ja-JP" altLang="en-US" smtClean="0"/>
              <a:t>2022/10/20</a:t>
            </a:fld>
            <a:endParaRPr kumimoji="1" lang="ja-JP" altLang="en-US"/>
          </a:p>
        </p:txBody>
      </p:sp>
      <p:sp>
        <p:nvSpPr>
          <p:cNvPr id="5" name="フッター プレースホルダー 4">
            <a:extLst>
              <a:ext uri="{FF2B5EF4-FFF2-40B4-BE49-F238E27FC236}">
                <a16:creationId xmlns:a16="http://schemas.microsoft.com/office/drawing/2014/main" id="{34627601-B3F1-4BAC-BE3B-4E91159D40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A17E195-D40F-4249-BDDF-8BBFDA182043}"/>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2889407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7C8045DC-D597-4E9B-8472-C22489BFBB54}"/>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6FEFC15-06E7-4600-A186-8F4522DCBB7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98E83A3-2CC9-487C-A70F-B8F0A1B8457C}"/>
              </a:ext>
            </a:extLst>
          </p:cNvPr>
          <p:cNvSpPr>
            <a:spLocks noGrp="1"/>
          </p:cNvSpPr>
          <p:nvPr>
            <p:ph type="dt" sz="half" idx="10"/>
          </p:nvPr>
        </p:nvSpPr>
        <p:spPr/>
        <p:txBody>
          <a:bodyPr/>
          <a:lstStyle/>
          <a:p>
            <a:fld id="{5FADB527-40FD-4B90-B20C-30006051F373}" type="datetime1">
              <a:rPr kumimoji="1" lang="ja-JP" altLang="en-US" smtClean="0"/>
              <a:t>2022/10/20</a:t>
            </a:fld>
            <a:endParaRPr kumimoji="1" lang="ja-JP" altLang="en-US"/>
          </a:p>
        </p:txBody>
      </p:sp>
      <p:sp>
        <p:nvSpPr>
          <p:cNvPr id="5" name="フッター プレースホルダー 4">
            <a:extLst>
              <a:ext uri="{FF2B5EF4-FFF2-40B4-BE49-F238E27FC236}">
                <a16:creationId xmlns:a16="http://schemas.microsoft.com/office/drawing/2014/main" id="{B0BBF68E-08CB-42FD-93AC-E03BAA8F3D4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89F744-FFF6-47C4-98E1-05438DA18E9B}"/>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8559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A3B377E-9F4C-422D-B0AC-4A1911EFA32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C8DEDB6-865B-4C58-B449-404D02AB1DDD}"/>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9B73B37-A97B-4184-BDD2-ADCCA79E6CF0}"/>
              </a:ext>
            </a:extLst>
          </p:cNvPr>
          <p:cNvSpPr>
            <a:spLocks noGrp="1"/>
          </p:cNvSpPr>
          <p:nvPr>
            <p:ph type="dt" sz="half" idx="10"/>
          </p:nvPr>
        </p:nvSpPr>
        <p:spPr/>
        <p:txBody>
          <a:bodyPr/>
          <a:lstStyle/>
          <a:p>
            <a:fld id="{E595916E-7A20-4E7E-AA18-7D55E7D2AA14}" type="datetime1">
              <a:rPr kumimoji="1" lang="ja-JP" altLang="en-US" smtClean="0"/>
              <a:t>2022/10/20</a:t>
            </a:fld>
            <a:endParaRPr kumimoji="1" lang="ja-JP" altLang="en-US"/>
          </a:p>
        </p:txBody>
      </p:sp>
      <p:sp>
        <p:nvSpPr>
          <p:cNvPr id="5" name="フッター プレースホルダー 4">
            <a:extLst>
              <a:ext uri="{FF2B5EF4-FFF2-40B4-BE49-F238E27FC236}">
                <a16:creationId xmlns:a16="http://schemas.microsoft.com/office/drawing/2014/main" id="{26B509D1-04C4-403A-93C0-A79370935F0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CF8272C-D14B-4601-B4D5-2CFDCC080C26}"/>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1649443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4A002D-A5EB-4A58-A719-A78491128CE2}"/>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3B05258-5664-445B-8127-DAB2FBA91D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65D1980C-1C8B-4994-BFE7-710F27813922}"/>
              </a:ext>
            </a:extLst>
          </p:cNvPr>
          <p:cNvSpPr>
            <a:spLocks noGrp="1"/>
          </p:cNvSpPr>
          <p:nvPr>
            <p:ph type="dt" sz="half" idx="10"/>
          </p:nvPr>
        </p:nvSpPr>
        <p:spPr/>
        <p:txBody>
          <a:bodyPr/>
          <a:lstStyle/>
          <a:p>
            <a:fld id="{223E1C9C-19DF-46A8-A6C1-4F74E6951489}" type="datetime1">
              <a:rPr kumimoji="1" lang="ja-JP" altLang="en-US" smtClean="0"/>
              <a:t>2022/10/20</a:t>
            </a:fld>
            <a:endParaRPr kumimoji="1" lang="ja-JP" altLang="en-US"/>
          </a:p>
        </p:txBody>
      </p:sp>
      <p:sp>
        <p:nvSpPr>
          <p:cNvPr id="5" name="フッター プレースホルダー 4">
            <a:extLst>
              <a:ext uri="{FF2B5EF4-FFF2-40B4-BE49-F238E27FC236}">
                <a16:creationId xmlns:a16="http://schemas.microsoft.com/office/drawing/2014/main" id="{1FD6439E-26E2-4B9D-BF76-E0D6CC1EDD3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F3777D7-E9F7-4A47-92BC-AB38EF2D95D8}"/>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28643319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C6956A1-216D-43EB-B818-6D029152508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90E356D2-BB4F-4323-B63B-E8A034F247B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A3605A20-26E8-48FE-9E38-383AD83B4F7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0CC17B5-4DA1-460E-B4A7-57E4FD3DE277}"/>
              </a:ext>
            </a:extLst>
          </p:cNvPr>
          <p:cNvSpPr>
            <a:spLocks noGrp="1"/>
          </p:cNvSpPr>
          <p:nvPr>
            <p:ph type="dt" sz="half" idx="10"/>
          </p:nvPr>
        </p:nvSpPr>
        <p:spPr/>
        <p:txBody>
          <a:bodyPr/>
          <a:lstStyle/>
          <a:p>
            <a:fld id="{CA96910D-FB73-4466-BB80-D9E15C59DE77}" type="datetime1">
              <a:rPr kumimoji="1" lang="ja-JP" altLang="en-US" smtClean="0"/>
              <a:t>2022/10/20</a:t>
            </a:fld>
            <a:endParaRPr kumimoji="1" lang="ja-JP" altLang="en-US"/>
          </a:p>
        </p:txBody>
      </p:sp>
      <p:sp>
        <p:nvSpPr>
          <p:cNvPr id="6" name="フッター プレースホルダー 5">
            <a:extLst>
              <a:ext uri="{FF2B5EF4-FFF2-40B4-BE49-F238E27FC236}">
                <a16:creationId xmlns:a16="http://schemas.microsoft.com/office/drawing/2014/main" id="{5AC3B05A-F0A8-4958-8897-7D506266D0F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C1C5ACCC-F7CF-4DAC-A907-9196A57EF78A}"/>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6333105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4EB0FA-737A-4C3B-925A-927CE92CAA1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DAFC9E4-F1D6-45A7-8788-B71635A32D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DE17E389-1CBC-45B1-93F1-D3819FDDBC8C}"/>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A2C9F3F-0848-47FB-A2CC-D57624BB77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6F5AF2E-CDEF-4B59-A976-5B03BEC2D0E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A21047B-02EE-4BCC-995F-2B3B24C629E6}"/>
              </a:ext>
            </a:extLst>
          </p:cNvPr>
          <p:cNvSpPr>
            <a:spLocks noGrp="1"/>
          </p:cNvSpPr>
          <p:nvPr>
            <p:ph type="dt" sz="half" idx="10"/>
          </p:nvPr>
        </p:nvSpPr>
        <p:spPr/>
        <p:txBody>
          <a:bodyPr/>
          <a:lstStyle/>
          <a:p>
            <a:fld id="{3B798817-F1EC-4214-A247-62F64EED1812}" type="datetime1">
              <a:rPr kumimoji="1" lang="ja-JP" altLang="en-US" smtClean="0"/>
              <a:t>2022/10/20</a:t>
            </a:fld>
            <a:endParaRPr kumimoji="1" lang="ja-JP" altLang="en-US"/>
          </a:p>
        </p:txBody>
      </p:sp>
      <p:sp>
        <p:nvSpPr>
          <p:cNvPr id="8" name="フッター プレースホルダー 7">
            <a:extLst>
              <a:ext uri="{FF2B5EF4-FFF2-40B4-BE49-F238E27FC236}">
                <a16:creationId xmlns:a16="http://schemas.microsoft.com/office/drawing/2014/main" id="{9EE1F7C6-0DDA-42A6-8930-BB1B24E8047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6C61CD1-DC65-4272-B0EB-5904505AA785}"/>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2491388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E55210-5529-4F79-982E-AD99545A686F}"/>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0861208-D8B2-45E4-ABF1-C5B8ACE84166}"/>
              </a:ext>
            </a:extLst>
          </p:cNvPr>
          <p:cNvSpPr>
            <a:spLocks noGrp="1"/>
          </p:cNvSpPr>
          <p:nvPr>
            <p:ph type="dt" sz="half" idx="10"/>
          </p:nvPr>
        </p:nvSpPr>
        <p:spPr/>
        <p:txBody>
          <a:bodyPr/>
          <a:lstStyle/>
          <a:p>
            <a:fld id="{D8D036A6-0599-46A8-BFF6-C51A1AA1787D}" type="datetime1">
              <a:rPr kumimoji="1" lang="ja-JP" altLang="en-US" smtClean="0"/>
              <a:t>2022/10/20</a:t>
            </a:fld>
            <a:endParaRPr kumimoji="1" lang="ja-JP" altLang="en-US"/>
          </a:p>
        </p:txBody>
      </p:sp>
      <p:sp>
        <p:nvSpPr>
          <p:cNvPr id="4" name="フッター プレースホルダー 3">
            <a:extLst>
              <a:ext uri="{FF2B5EF4-FFF2-40B4-BE49-F238E27FC236}">
                <a16:creationId xmlns:a16="http://schemas.microsoft.com/office/drawing/2014/main" id="{306BFF14-C6EB-4A34-95AE-8495E62E484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018D6292-038F-478E-A1EF-FCB00A003B63}"/>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4102655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B795E178-A94D-4664-99E3-66C67223F362}"/>
              </a:ext>
            </a:extLst>
          </p:cNvPr>
          <p:cNvSpPr>
            <a:spLocks noGrp="1"/>
          </p:cNvSpPr>
          <p:nvPr>
            <p:ph type="dt" sz="half" idx="10"/>
          </p:nvPr>
        </p:nvSpPr>
        <p:spPr/>
        <p:txBody>
          <a:bodyPr/>
          <a:lstStyle/>
          <a:p>
            <a:fld id="{0106CD9D-0BD6-4B24-BBAE-A5DD546A86FC}" type="datetime1">
              <a:rPr kumimoji="1" lang="ja-JP" altLang="en-US" smtClean="0"/>
              <a:t>2022/10/20</a:t>
            </a:fld>
            <a:endParaRPr kumimoji="1" lang="ja-JP" altLang="en-US"/>
          </a:p>
        </p:txBody>
      </p:sp>
      <p:sp>
        <p:nvSpPr>
          <p:cNvPr id="3" name="フッター プレースホルダー 2">
            <a:extLst>
              <a:ext uri="{FF2B5EF4-FFF2-40B4-BE49-F238E27FC236}">
                <a16:creationId xmlns:a16="http://schemas.microsoft.com/office/drawing/2014/main" id="{0EC96A17-9715-4800-964F-1C5D7DEB626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2FE2282-78DF-4C7F-B79F-7CED7CE18EFB}"/>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1993961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720A4B-BBED-4B84-8B45-E8FDF1A944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A53F5121-A4E1-41F4-BE48-C92CA6C3E4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2FE9352-3F1E-424C-A353-897B200286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A6488EB-F91D-4777-8D53-258EE5A4FE35}"/>
              </a:ext>
            </a:extLst>
          </p:cNvPr>
          <p:cNvSpPr>
            <a:spLocks noGrp="1"/>
          </p:cNvSpPr>
          <p:nvPr>
            <p:ph type="dt" sz="half" idx="10"/>
          </p:nvPr>
        </p:nvSpPr>
        <p:spPr/>
        <p:txBody>
          <a:bodyPr/>
          <a:lstStyle/>
          <a:p>
            <a:fld id="{05E5800F-FB42-44DF-B5DB-C789003763E9}" type="datetime1">
              <a:rPr kumimoji="1" lang="ja-JP" altLang="en-US" smtClean="0"/>
              <a:t>2022/10/20</a:t>
            </a:fld>
            <a:endParaRPr kumimoji="1" lang="ja-JP" altLang="en-US"/>
          </a:p>
        </p:txBody>
      </p:sp>
      <p:sp>
        <p:nvSpPr>
          <p:cNvPr id="6" name="フッター プレースホルダー 5">
            <a:extLst>
              <a:ext uri="{FF2B5EF4-FFF2-40B4-BE49-F238E27FC236}">
                <a16:creationId xmlns:a16="http://schemas.microsoft.com/office/drawing/2014/main" id="{FEB97046-2391-42D0-90EF-86C61DA5C8C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D4F2A0D3-E581-43F2-B162-307E394E0012}"/>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174056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9CCD6F-307A-44DD-8B86-B8A24958EC3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E8644691-9D63-4BC1-B5CA-9C207ED6285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F3C790DB-CBB2-4215-8B29-250774DF89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147ADA8-B623-4671-9120-2C055E9C7BC5}"/>
              </a:ext>
            </a:extLst>
          </p:cNvPr>
          <p:cNvSpPr>
            <a:spLocks noGrp="1"/>
          </p:cNvSpPr>
          <p:nvPr>
            <p:ph type="dt" sz="half" idx="10"/>
          </p:nvPr>
        </p:nvSpPr>
        <p:spPr/>
        <p:txBody>
          <a:bodyPr/>
          <a:lstStyle/>
          <a:p>
            <a:fld id="{DDDD390F-0409-4452-A35D-BF0016DF01CD}" type="datetime1">
              <a:rPr kumimoji="1" lang="ja-JP" altLang="en-US" smtClean="0"/>
              <a:t>2022/10/20</a:t>
            </a:fld>
            <a:endParaRPr kumimoji="1" lang="ja-JP" altLang="en-US"/>
          </a:p>
        </p:txBody>
      </p:sp>
      <p:sp>
        <p:nvSpPr>
          <p:cNvPr id="6" name="フッター プレースホルダー 5">
            <a:extLst>
              <a:ext uri="{FF2B5EF4-FFF2-40B4-BE49-F238E27FC236}">
                <a16:creationId xmlns:a16="http://schemas.microsoft.com/office/drawing/2014/main" id="{368BBC5B-FECD-4AEB-9756-B128E9809A4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2A7EBA7-880E-4BAA-80AA-A1B0F0A8916E}"/>
              </a:ext>
            </a:extLst>
          </p:cNvPr>
          <p:cNvSpPr>
            <a:spLocks noGrp="1"/>
          </p:cNvSpPr>
          <p:nvPr>
            <p:ph type="sldNum" sz="quarter" idx="12"/>
          </p:nvPr>
        </p:nvSpPr>
        <p:spPr/>
        <p:txBody>
          <a:body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24269591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B5B457B-A50F-46F2-80B7-75F5A26ECD5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16DDAA9-B82D-4C6F-834A-E4191E63238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4239ECA-6393-491D-B8F8-E4E4D31E952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592B20-44F7-4889-B78E-F5B0D7C780A7}" type="datetime1">
              <a:rPr kumimoji="1" lang="ja-JP" altLang="en-US" smtClean="0"/>
              <a:t>2022/10/20</a:t>
            </a:fld>
            <a:endParaRPr kumimoji="1" lang="ja-JP" altLang="en-US"/>
          </a:p>
        </p:txBody>
      </p:sp>
      <p:sp>
        <p:nvSpPr>
          <p:cNvPr id="5" name="フッター プレースホルダー 4">
            <a:extLst>
              <a:ext uri="{FF2B5EF4-FFF2-40B4-BE49-F238E27FC236}">
                <a16:creationId xmlns:a16="http://schemas.microsoft.com/office/drawing/2014/main" id="{38DCFB2A-45FE-480A-9687-730F1F7BC0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674F417C-EC40-4928-9EB9-805482B06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0AB6A0-6586-4CB8-8B91-4384F801DBD7}" type="slidenum">
              <a:rPr kumimoji="1" lang="ja-JP" altLang="en-US" smtClean="0"/>
              <a:t>‹#›</a:t>
            </a:fld>
            <a:endParaRPr kumimoji="1" lang="ja-JP" altLang="en-US"/>
          </a:p>
        </p:txBody>
      </p:sp>
    </p:spTree>
    <p:extLst>
      <p:ext uri="{BB962C8B-B14F-4D97-AF65-F5344CB8AC3E}">
        <p14:creationId xmlns:p14="http://schemas.microsoft.com/office/powerpoint/2010/main" val="25479548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 Id="rId9"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コンテンツ プレースホルダー 2">
            <a:extLst>
              <a:ext uri="{FF2B5EF4-FFF2-40B4-BE49-F238E27FC236}">
                <a16:creationId xmlns:a16="http://schemas.microsoft.com/office/drawing/2014/main" id="{C9FA06B6-9CFB-4D58-ADDB-06E937DD5845}"/>
              </a:ext>
            </a:extLst>
          </p:cNvPr>
          <p:cNvSpPr txBox="1">
            <a:spLocks/>
          </p:cNvSpPr>
          <p:nvPr/>
        </p:nvSpPr>
        <p:spPr>
          <a:xfrm>
            <a:off x="-423672" y="6748272"/>
            <a:ext cx="11030712" cy="9144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lvl="1"/>
            <a:endParaRPr lang="en-US" altLang="ja-JP" sz="2600" dirty="0"/>
          </a:p>
          <a:p>
            <a:pPr lvl="1"/>
            <a:endParaRPr lang="en-US" altLang="ja-JP" sz="2600" b="1" dirty="0"/>
          </a:p>
          <a:p>
            <a:endParaRPr lang="ja-JP" altLang="en-US" dirty="0"/>
          </a:p>
        </p:txBody>
      </p:sp>
      <p:sp>
        <p:nvSpPr>
          <p:cNvPr id="6" name="タイトル 5">
            <a:extLst>
              <a:ext uri="{FF2B5EF4-FFF2-40B4-BE49-F238E27FC236}">
                <a16:creationId xmlns:a16="http://schemas.microsoft.com/office/drawing/2014/main" id="{BBB22CDD-1847-49CE-9832-753B7471B1D1}"/>
              </a:ext>
            </a:extLst>
          </p:cNvPr>
          <p:cNvSpPr>
            <a:spLocks noGrp="1"/>
          </p:cNvSpPr>
          <p:nvPr>
            <p:ph type="ctrTitle"/>
          </p:nvPr>
        </p:nvSpPr>
        <p:spPr>
          <a:xfrm>
            <a:off x="1463040" y="1266221"/>
            <a:ext cx="9144000" cy="834453"/>
          </a:xfrm>
          <a:ln w="28575">
            <a:solidFill>
              <a:srgbClr val="FF0000"/>
            </a:solidFill>
            <a:prstDash val="solid"/>
          </a:ln>
        </p:spPr>
        <p:txBody>
          <a:bodyPr>
            <a:normAutofit/>
          </a:bodyPr>
          <a:lstStyle/>
          <a:p>
            <a:r>
              <a:rPr lang="ja-JP" altLang="en-US" sz="3600" b="1" dirty="0"/>
              <a:t>神奈川県看護師等養成実習病院連絡協議会</a:t>
            </a:r>
          </a:p>
        </p:txBody>
      </p:sp>
      <p:sp>
        <p:nvSpPr>
          <p:cNvPr id="9" name="タイトル 5">
            <a:extLst>
              <a:ext uri="{FF2B5EF4-FFF2-40B4-BE49-F238E27FC236}">
                <a16:creationId xmlns:a16="http://schemas.microsoft.com/office/drawing/2014/main" id="{A31892BD-9C80-49D4-A07D-3CCE5D1759B5}"/>
              </a:ext>
            </a:extLst>
          </p:cNvPr>
          <p:cNvSpPr txBox="1">
            <a:spLocks noGrp="1"/>
          </p:cNvSpPr>
          <p:nvPr>
            <p:ph type="subTitle" idx="1"/>
          </p:nvPr>
        </p:nvSpPr>
        <p:spPr>
          <a:xfrm>
            <a:off x="361156" y="2537013"/>
            <a:ext cx="11469688" cy="129825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b="1" u="sng" dirty="0">
                <a:uFill>
                  <a:solidFill>
                    <a:srgbClr val="FF0000"/>
                  </a:solidFill>
                </a:uFill>
              </a:rPr>
              <a:t>地域看護師　養成・確保について</a:t>
            </a:r>
          </a:p>
        </p:txBody>
      </p:sp>
      <p:sp>
        <p:nvSpPr>
          <p:cNvPr id="10" name="タイトル 5">
            <a:extLst>
              <a:ext uri="{FF2B5EF4-FFF2-40B4-BE49-F238E27FC236}">
                <a16:creationId xmlns:a16="http://schemas.microsoft.com/office/drawing/2014/main" id="{31E33285-7DE3-48D7-954B-34327E2EE9F5}"/>
              </a:ext>
            </a:extLst>
          </p:cNvPr>
          <p:cNvSpPr txBox="1">
            <a:spLocks/>
          </p:cNvSpPr>
          <p:nvPr/>
        </p:nvSpPr>
        <p:spPr>
          <a:xfrm>
            <a:off x="1275474" y="4154950"/>
            <a:ext cx="9144000" cy="83445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4000" b="1" dirty="0"/>
              <a:t>結果考察</a:t>
            </a:r>
          </a:p>
        </p:txBody>
      </p:sp>
      <p:sp>
        <p:nvSpPr>
          <p:cNvPr id="11" name="タイトル 5">
            <a:extLst>
              <a:ext uri="{FF2B5EF4-FFF2-40B4-BE49-F238E27FC236}">
                <a16:creationId xmlns:a16="http://schemas.microsoft.com/office/drawing/2014/main" id="{EE574C8C-C5FF-4152-92EC-0246BF0DBA49}"/>
              </a:ext>
            </a:extLst>
          </p:cNvPr>
          <p:cNvSpPr txBox="1">
            <a:spLocks/>
          </p:cNvSpPr>
          <p:nvPr/>
        </p:nvSpPr>
        <p:spPr>
          <a:xfrm>
            <a:off x="2945431" y="4869084"/>
            <a:ext cx="6520593" cy="83445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endParaRPr lang="ja-JP" altLang="en-US" sz="4000" b="1" dirty="0"/>
          </a:p>
        </p:txBody>
      </p:sp>
      <p:sp>
        <p:nvSpPr>
          <p:cNvPr id="2" name="スライド番号プレースホルダー 1">
            <a:extLst>
              <a:ext uri="{FF2B5EF4-FFF2-40B4-BE49-F238E27FC236}">
                <a16:creationId xmlns:a16="http://schemas.microsoft.com/office/drawing/2014/main" id="{2C9093B3-37DA-4569-84E8-AE502F8E2985}"/>
              </a:ext>
            </a:extLst>
          </p:cNvPr>
          <p:cNvSpPr>
            <a:spLocks noGrp="1"/>
          </p:cNvSpPr>
          <p:nvPr>
            <p:ph type="sldNum" sz="quarter" idx="12"/>
          </p:nvPr>
        </p:nvSpPr>
        <p:spPr/>
        <p:txBody>
          <a:bodyPr/>
          <a:lstStyle/>
          <a:p>
            <a:fld id="{980AB6A0-6586-4CB8-8B91-4384F801DBD7}" type="slidenum">
              <a:rPr kumimoji="1" lang="ja-JP" altLang="en-US" smtClean="0"/>
              <a:t>1</a:t>
            </a:fld>
            <a:endParaRPr kumimoji="1" lang="ja-JP" altLang="en-US"/>
          </a:p>
        </p:txBody>
      </p:sp>
      <p:sp>
        <p:nvSpPr>
          <p:cNvPr id="13" name="タイトル 5">
            <a:extLst>
              <a:ext uri="{FF2B5EF4-FFF2-40B4-BE49-F238E27FC236}">
                <a16:creationId xmlns:a16="http://schemas.microsoft.com/office/drawing/2014/main" id="{47000C64-D277-4693-BE18-880F894A3237}"/>
              </a:ext>
            </a:extLst>
          </p:cNvPr>
          <p:cNvSpPr txBox="1">
            <a:spLocks/>
          </p:cNvSpPr>
          <p:nvPr/>
        </p:nvSpPr>
        <p:spPr>
          <a:xfrm>
            <a:off x="300196" y="3976202"/>
            <a:ext cx="11469688" cy="1298258"/>
          </a:xfrm>
          <a:prstGeom prst="rect">
            <a:avLst/>
          </a:prstGeom>
        </p:spPr>
        <p:txBody>
          <a:bodyPr vert="horz" lIns="91440" tIns="45720" rIns="91440" bIns="45720" rtlCol="0" anchor="b">
            <a:normAutofit/>
          </a:bodyPr>
          <a:lstStyle>
            <a:lvl1pPr marL="0" indent="0" algn="ctr" defTabSz="914400" rtl="0" eaLnBrk="1" latinLnBrk="0" hangingPunct="1">
              <a:lnSpc>
                <a:spcPct val="90000"/>
              </a:lnSpc>
              <a:spcBef>
                <a:spcPct val="0"/>
              </a:spcBef>
              <a:buFont typeface="Arial" panose="020B0604020202020204" pitchFamily="34" charset="0"/>
              <a:buNone/>
              <a:defRPr kumimoji="1" sz="6000" kern="1200">
                <a:solidFill>
                  <a:schemeClr val="tx1"/>
                </a:solidFill>
                <a:latin typeface="+mj-lt"/>
                <a:ea typeface="+mj-ea"/>
                <a:cs typeface="+mj-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endParaRPr lang="ja-JP" altLang="en-US" sz="4000" b="1" u="sng" dirty="0">
              <a:uFill>
                <a:solidFill>
                  <a:srgbClr val="FF0000"/>
                </a:solidFill>
              </a:uFill>
            </a:endParaRPr>
          </a:p>
        </p:txBody>
      </p:sp>
    </p:spTree>
    <p:extLst>
      <p:ext uri="{BB962C8B-B14F-4D97-AF65-F5344CB8AC3E}">
        <p14:creationId xmlns:p14="http://schemas.microsoft.com/office/powerpoint/2010/main" val="4712900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517799" y="-12865"/>
            <a:ext cx="9625263" cy="6870865"/>
          </a:xfrm>
          <a:prstGeom prst="rect">
            <a:avLst/>
          </a:prstGeom>
        </p:spPr>
      </p:pic>
      <p:sp>
        <p:nvSpPr>
          <p:cNvPr id="5" name="テキスト ボックス 4"/>
          <p:cNvSpPr txBox="1"/>
          <p:nvPr/>
        </p:nvSpPr>
        <p:spPr>
          <a:xfrm>
            <a:off x="2213235" y="1513551"/>
            <a:ext cx="954107"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相模原</a:t>
            </a:r>
          </a:p>
        </p:txBody>
      </p:sp>
      <p:sp>
        <p:nvSpPr>
          <p:cNvPr id="7" name="テキスト ボックス 6"/>
          <p:cNvSpPr txBox="1"/>
          <p:nvPr/>
        </p:nvSpPr>
        <p:spPr>
          <a:xfrm>
            <a:off x="1632240" y="4600804"/>
            <a:ext cx="1027667" cy="400110"/>
          </a:xfrm>
          <a:prstGeom prst="rect">
            <a:avLst/>
          </a:prstGeom>
          <a:solidFill>
            <a:srgbClr val="92D050"/>
          </a:solidFill>
        </p:spPr>
        <p:txBody>
          <a:bodyPr wrap="square" rtlCol="0">
            <a:spAutoFit/>
          </a:bodyPr>
          <a:lstStyle/>
          <a:p>
            <a:pPr algn="ctr"/>
            <a:r>
              <a:rPr kumimoji="1" lang="ja-JP" altLang="en-US" sz="2000" dirty="0">
                <a:latin typeface="ＭＳ Ｐゴシック" panose="020B0600070205080204" pitchFamily="50" charset="-128"/>
                <a:ea typeface="ＭＳ Ｐゴシック" panose="020B0600070205080204" pitchFamily="50" charset="-128"/>
              </a:rPr>
              <a:t>県　西</a:t>
            </a:r>
          </a:p>
        </p:txBody>
      </p:sp>
      <p:sp>
        <p:nvSpPr>
          <p:cNvPr id="8" name="テキスト ボックス 7"/>
          <p:cNvSpPr txBox="1"/>
          <p:nvPr/>
        </p:nvSpPr>
        <p:spPr>
          <a:xfrm>
            <a:off x="3167342" y="3833669"/>
            <a:ext cx="1210588" cy="400110"/>
          </a:xfrm>
          <a:prstGeom prst="rect">
            <a:avLst/>
          </a:prstGeom>
          <a:solidFill>
            <a:schemeClr val="accent4">
              <a:lumMod val="60000"/>
              <a:lumOff val="40000"/>
            </a:schemeClr>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湘南西部</a:t>
            </a:r>
          </a:p>
        </p:txBody>
      </p:sp>
      <p:sp>
        <p:nvSpPr>
          <p:cNvPr id="10" name="テキスト ボックス 9"/>
          <p:cNvSpPr txBox="1"/>
          <p:nvPr/>
        </p:nvSpPr>
        <p:spPr>
          <a:xfrm>
            <a:off x="3772636" y="2692637"/>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県　央</a:t>
            </a:r>
          </a:p>
        </p:txBody>
      </p:sp>
      <p:sp>
        <p:nvSpPr>
          <p:cNvPr id="11" name="テキスト ボックス 10"/>
          <p:cNvSpPr txBox="1"/>
          <p:nvPr/>
        </p:nvSpPr>
        <p:spPr>
          <a:xfrm>
            <a:off x="4844113" y="4033724"/>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湘南東部</a:t>
            </a:r>
          </a:p>
        </p:txBody>
      </p:sp>
      <p:sp>
        <p:nvSpPr>
          <p:cNvPr id="13" name="テキスト ボックス 12"/>
          <p:cNvSpPr txBox="1"/>
          <p:nvPr/>
        </p:nvSpPr>
        <p:spPr>
          <a:xfrm>
            <a:off x="6847735" y="4912611"/>
            <a:ext cx="1595309"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横須賀・三浦</a:t>
            </a:r>
          </a:p>
        </p:txBody>
      </p:sp>
      <p:sp>
        <p:nvSpPr>
          <p:cNvPr id="14" name="テキスト ボックス 13"/>
          <p:cNvSpPr txBox="1"/>
          <p:nvPr/>
        </p:nvSpPr>
        <p:spPr>
          <a:xfrm>
            <a:off x="6237040" y="555896"/>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川崎北部</a:t>
            </a:r>
          </a:p>
        </p:txBody>
      </p:sp>
      <p:sp>
        <p:nvSpPr>
          <p:cNvPr id="15" name="テキスト ボックス 14"/>
          <p:cNvSpPr txBox="1"/>
          <p:nvPr/>
        </p:nvSpPr>
        <p:spPr>
          <a:xfrm>
            <a:off x="7447628" y="1331059"/>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川崎南部</a:t>
            </a:r>
          </a:p>
        </p:txBody>
      </p:sp>
      <p:sp>
        <p:nvSpPr>
          <p:cNvPr id="16" name="テキスト ボックス 15"/>
          <p:cNvSpPr txBox="1"/>
          <p:nvPr/>
        </p:nvSpPr>
        <p:spPr>
          <a:xfrm>
            <a:off x="6054701" y="2101447"/>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　浜</a:t>
            </a:r>
          </a:p>
        </p:txBody>
      </p:sp>
      <p:graphicFrame>
        <p:nvGraphicFramePr>
          <p:cNvPr id="17" name="表 16"/>
          <p:cNvGraphicFramePr>
            <a:graphicFrameLocks noGrp="1"/>
          </p:cNvGraphicFramePr>
          <p:nvPr>
            <p:extLst>
              <p:ext uri="{D42A27DB-BD31-4B8C-83A1-F6EECF244321}">
                <p14:modId xmlns:p14="http://schemas.microsoft.com/office/powerpoint/2010/main" val="3501417897"/>
              </p:ext>
            </p:extLst>
          </p:nvPr>
        </p:nvGraphicFramePr>
        <p:xfrm>
          <a:off x="9226940" y="2510575"/>
          <a:ext cx="2823101" cy="3221535"/>
        </p:xfrm>
        <a:graphic>
          <a:graphicData uri="http://schemas.openxmlformats.org/drawingml/2006/table">
            <a:tbl>
              <a:tblPr firstRow="1" bandRow="1">
                <a:tableStyleId>{5C22544A-7EE6-4342-B048-85BDC9FD1C3A}</a:tableStyleId>
              </a:tblPr>
              <a:tblGrid>
                <a:gridCol w="2823101">
                  <a:extLst>
                    <a:ext uri="{9D8B030D-6E8A-4147-A177-3AD203B41FA5}">
                      <a16:colId xmlns:a16="http://schemas.microsoft.com/office/drawing/2014/main" val="2479035677"/>
                    </a:ext>
                  </a:extLst>
                </a:gridCol>
              </a:tblGrid>
              <a:tr h="644307">
                <a:tc>
                  <a:txBody>
                    <a:bodyPr/>
                    <a:lstStyle/>
                    <a:p>
                      <a:pPr algn="ctr"/>
                      <a:r>
                        <a:rPr kumimoji="1" lang="ja-JP" altLang="en-US" sz="2800" dirty="0"/>
                        <a:t>医療</a:t>
                      </a:r>
                      <a:r>
                        <a:rPr kumimoji="1" lang="en-US" altLang="ja-JP" sz="2800" dirty="0"/>
                        <a:t>/</a:t>
                      </a:r>
                      <a:r>
                        <a:rPr kumimoji="1" lang="ja-JP" altLang="en-US" sz="2800" dirty="0"/>
                        <a:t>病床機能</a:t>
                      </a:r>
                    </a:p>
                  </a:txBody>
                  <a:tcPr anchor="ctr"/>
                </a:tc>
                <a:extLst>
                  <a:ext uri="{0D108BD9-81ED-4DB2-BD59-A6C34878D82A}">
                    <a16:rowId xmlns:a16="http://schemas.microsoft.com/office/drawing/2014/main" val="2946761319"/>
                  </a:ext>
                </a:extLst>
              </a:tr>
              <a:tr h="644307">
                <a:tc>
                  <a:txBody>
                    <a:bodyPr/>
                    <a:lstStyle/>
                    <a:p>
                      <a:r>
                        <a:rPr kumimoji="1" lang="ja-JP" altLang="en-US" sz="2800" dirty="0"/>
                        <a:t>高度急性期</a:t>
                      </a:r>
                    </a:p>
                  </a:txBody>
                  <a:tcPr anchor="ctr">
                    <a:solidFill>
                      <a:srgbClr val="FF6600"/>
                    </a:solidFill>
                  </a:tcPr>
                </a:tc>
                <a:extLst>
                  <a:ext uri="{0D108BD9-81ED-4DB2-BD59-A6C34878D82A}">
                    <a16:rowId xmlns:a16="http://schemas.microsoft.com/office/drawing/2014/main" val="2440301938"/>
                  </a:ext>
                </a:extLst>
              </a:tr>
              <a:tr h="644307">
                <a:tc>
                  <a:txBody>
                    <a:bodyPr/>
                    <a:lstStyle/>
                    <a:p>
                      <a:r>
                        <a:rPr kumimoji="1" lang="ja-JP" altLang="en-US" sz="2800" dirty="0"/>
                        <a:t>一般急性期</a:t>
                      </a:r>
                    </a:p>
                  </a:txBody>
                  <a:tcPr anchor="ctr">
                    <a:solidFill>
                      <a:srgbClr val="FF6600"/>
                    </a:solidFill>
                  </a:tcPr>
                </a:tc>
                <a:extLst>
                  <a:ext uri="{0D108BD9-81ED-4DB2-BD59-A6C34878D82A}">
                    <a16:rowId xmlns:a16="http://schemas.microsoft.com/office/drawing/2014/main" val="2241432359"/>
                  </a:ext>
                </a:extLst>
              </a:tr>
              <a:tr h="644307">
                <a:tc>
                  <a:txBody>
                    <a:bodyPr/>
                    <a:lstStyle/>
                    <a:p>
                      <a:r>
                        <a:rPr kumimoji="1" lang="ja-JP" altLang="en-US" sz="2800" dirty="0"/>
                        <a:t>回復期</a:t>
                      </a:r>
                    </a:p>
                  </a:txBody>
                  <a:tcPr anchor="ctr">
                    <a:solidFill>
                      <a:srgbClr val="FF6600"/>
                    </a:solidFill>
                  </a:tcPr>
                </a:tc>
                <a:extLst>
                  <a:ext uri="{0D108BD9-81ED-4DB2-BD59-A6C34878D82A}">
                    <a16:rowId xmlns:a16="http://schemas.microsoft.com/office/drawing/2014/main" val="609709430"/>
                  </a:ext>
                </a:extLst>
              </a:tr>
              <a:tr h="644307">
                <a:tc>
                  <a:txBody>
                    <a:bodyPr/>
                    <a:lstStyle/>
                    <a:p>
                      <a:r>
                        <a:rPr kumimoji="1" lang="ja-JP" altLang="en-US" sz="2800" dirty="0"/>
                        <a:t>慢性期</a:t>
                      </a:r>
                    </a:p>
                  </a:txBody>
                  <a:tcPr anchor="ctr">
                    <a:solidFill>
                      <a:srgbClr val="FF6600"/>
                    </a:solidFill>
                  </a:tcPr>
                </a:tc>
                <a:extLst>
                  <a:ext uri="{0D108BD9-81ED-4DB2-BD59-A6C34878D82A}">
                    <a16:rowId xmlns:a16="http://schemas.microsoft.com/office/drawing/2014/main" val="3819672476"/>
                  </a:ext>
                </a:extLst>
              </a:tr>
            </a:tbl>
          </a:graphicData>
        </a:graphic>
      </p:graphicFrame>
      <p:sp>
        <p:nvSpPr>
          <p:cNvPr id="19" name="楕円 18"/>
          <p:cNvSpPr/>
          <p:nvPr/>
        </p:nvSpPr>
        <p:spPr>
          <a:xfrm>
            <a:off x="6027096" y="2083949"/>
            <a:ext cx="1790299" cy="1790299"/>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p:cNvSpPr/>
          <p:nvPr/>
        </p:nvSpPr>
        <p:spPr>
          <a:xfrm>
            <a:off x="2040020" y="277399"/>
            <a:ext cx="1632754" cy="1567588"/>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0" y="135583"/>
            <a:ext cx="5211683" cy="523220"/>
          </a:xfrm>
          <a:prstGeom prst="rect">
            <a:avLst/>
          </a:prstGeom>
          <a:solidFill>
            <a:schemeClr val="bg1"/>
          </a:solidFill>
        </p:spPr>
        <p:txBody>
          <a:bodyPr wrap="none">
            <a:spAutoFit/>
          </a:bodyPr>
          <a:lstStyle/>
          <a:p>
            <a:r>
              <a:rPr lang="ja-JP" altLang="en-US" sz="2800" b="1" dirty="0"/>
              <a:t>看護職員　新卒者の採用困難感</a:t>
            </a:r>
            <a:endParaRPr lang="ja-JP" altLang="en-US" sz="2800" dirty="0"/>
          </a:p>
        </p:txBody>
      </p:sp>
      <p:sp>
        <p:nvSpPr>
          <p:cNvPr id="23" name="楕円 22"/>
          <p:cNvSpPr/>
          <p:nvPr/>
        </p:nvSpPr>
        <p:spPr>
          <a:xfrm>
            <a:off x="6089806" y="4836960"/>
            <a:ext cx="1790299" cy="1790299"/>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95295C26-9BEF-41CF-AA6A-0F196720DEA7}"/>
              </a:ext>
            </a:extLst>
          </p:cNvPr>
          <p:cNvSpPr>
            <a:spLocks noGrp="1"/>
          </p:cNvSpPr>
          <p:nvPr>
            <p:ph type="sldNum" sz="quarter" idx="12"/>
          </p:nvPr>
        </p:nvSpPr>
        <p:spPr/>
        <p:txBody>
          <a:bodyPr/>
          <a:lstStyle/>
          <a:p>
            <a:fld id="{980AB6A0-6586-4CB8-8B91-4384F801DBD7}" type="slidenum">
              <a:rPr kumimoji="1" lang="ja-JP" altLang="en-US" smtClean="0"/>
              <a:t>10</a:t>
            </a:fld>
            <a:endParaRPr kumimoji="1" lang="ja-JP" altLang="en-US"/>
          </a:p>
        </p:txBody>
      </p:sp>
    </p:spTree>
    <p:extLst>
      <p:ext uri="{BB962C8B-B14F-4D97-AF65-F5344CB8AC3E}">
        <p14:creationId xmlns:p14="http://schemas.microsoft.com/office/powerpoint/2010/main" val="828917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517799" y="-12865"/>
            <a:ext cx="9625263" cy="6870865"/>
          </a:xfrm>
          <a:prstGeom prst="rect">
            <a:avLst/>
          </a:prstGeom>
        </p:spPr>
      </p:pic>
      <p:sp>
        <p:nvSpPr>
          <p:cNvPr id="5" name="テキスト ボックス 4"/>
          <p:cNvSpPr txBox="1"/>
          <p:nvPr/>
        </p:nvSpPr>
        <p:spPr>
          <a:xfrm>
            <a:off x="2213235" y="1513551"/>
            <a:ext cx="954107"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相模原</a:t>
            </a:r>
          </a:p>
        </p:txBody>
      </p:sp>
      <p:sp>
        <p:nvSpPr>
          <p:cNvPr id="7" name="テキスト ボックス 6"/>
          <p:cNvSpPr txBox="1"/>
          <p:nvPr/>
        </p:nvSpPr>
        <p:spPr>
          <a:xfrm>
            <a:off x="1632240" y="4600804"/>
            <a:ext cx="1027667" cy="400110"/>
          </a:xfrm>
          <a:prstGeom prst="rect">
            <a:avLst/>
          </a:prstGeom>
          <a:solidFill>
            <a:srgbClr val="92D050"/>
          </a:solidFill>
        </p:spPr>
        <p:txBody>
          <a:bodyPr wrap="square" rtlCol="0">
            <a:spAutoFit/>
          </a:bodyPr>
          <a:lstStyle/>
          <a:p>
            <a:pPr algn="ctr"/>
            <a:r>
              <a:rPr kumimoji="1" lang="ja-JP" altLang="en-US" sz="2000" dirty="0">
                <a:latin typeface="ＭＳ Ｐゴシック" panose="020B0600070205080204" pitchFamily="50" charset="-128"/>
                <a:ea typeface="ＭＳ Ｐゴシック" panose="020B0600070205080204" pitchFamily="50" charset="-128"/>
              </a:rPr>
              <a:t>県　西</a:t>
            </a:r>
          </a:p>
        </p:txBody>
      </p:sp>
      <p:sp>
        <p:nvSpPr>
          <p:cNvPr id="8" name="テキスト ボックス 7"/>
          <p:cNvSpPr txBox="1"/>
          <p:nvPr/>
        </p:nvSpPr>
        <p:spPr>
          <a:xfrm>
            <a:off x="3167342" y="3833669"/>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湘南西部</a:t>
            </a:r>
          </a:p>
        </p:txBody>
      </p:sp>
      <p:sp>
        <p:nvSpPr>
          <p:cNvPr id="10" name="テキスト ボックス 9"/>
          <p:cNvSpPr txBox="1"/>
          <p:nvPr/>
        </p:nvSpPr>
        <p:spPr>
          <a:xfrm>
            <a:off x="3772636" y="2692637"/>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県　央</a:t>
            </a:r>
          </a:p>
        </p:txBody>
      </p:sp>
      <p:sp>
        <p:nvSpPr>
          <p:cNvPr id="11" name="テキスト ボックス 10"/>
          <p:cNvSpPr txBox="1"/>
          <p:nvPr/>
        </p:nvSpPr>
        <p:spPr>
          <a:xfrm>
            <a:off x="4844113" y="4033724"/>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湘南東部</a:t>
            </a:r>
          </a:p>
        </p:txBody>
      </p:sp>
      <p:sp>
        <p:nvSpPr>
          <p:cNvPr id="13" name="テキスト ボックス 12"/>
          <p:cNvSpPr txBox="1"/>
          <p:nvPr/>
        </p:nvSpPr>
        <p:spPr>
          <a:xfrm>
            <a:off x="6847735" y="4912611"/>
            <a:ext cx="1595309"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横須賀・三浦</a:t>
            </a:r>
          </a:p>
        </p:txBody>
      </p:sp>
      <p:sp>
        <p:nvSpPr>
          <p:cNvPr id="14" name="テキスト ボックス 13"/>
          <p:cNvSpPr txBox="1"/>
          <p:nvPr/>
        </p:nvSpPr>
        <p:spPr>
          <a:xfrm>
            <a:off x="6237040" y="555896"/>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川崎北部</a:t>
            </a:r>
          </a:p>
        </p:txBody>
      </p:sp>
      <p:sp>
        <p:nvSpPr>
          <p:cNvPr id="15" name="テキスト ボックス 14"/>
          <p:cNvSpPr txBox="1"/>
          <p:nvPr/>
        </p:nvSpPr>
        <p:spPr>
          <a:xfrm>
            <a:off x="7447628" y="1331059"/>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川崎南部</a:t>
            </a:r>
          </a:p>
        </p:txBody>
      </p:sp>
      <p:sp>
        <p:nvSpPr>
          <p:cNvPr id="16" name="テキスト ボックス 15"/>
          <p:cNvSpPr txBox="1"/>
          <p:nvPr/>
        </p:nvSpPr>
        <p:spPr>
          <a:xfrm>
            <a:off x="6054701" y="2101447"/>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　浜</a:t>
            </a:r>
          </a:p>
        </p:txBody>
      </p:sp>
      <p:graphicFrame>
        <p:nvGraphicFramePr>
          <p:cNvPr id="17" name="表 16"/>
          <p:cNvGraphicFramePr>
            <a:graphicFrameLocks noGrp="1"/>
          </p:cNvGraphicFramePr>
          <p:nvPr>
            <p:extLst>
              <p:ext uri="{D42A27DB-BD31-4B8C-83A1-F6EECF244321}">
                <p14:modId xmlns:p14="http://schemas.microsoft.com/office/powerpoint/2010/main" val="3075784603"/>
              </p:ext>
            </p:extLst>
          </p:nvPr>
        </p:nvGraphicFramePr>
        <p:xfrm>
          <a:off x="9226940" y="2510575"/>
          <a:ext cx="2823101" cy="3221535"/>
        </p:xfrm>
        <a:graphic>
          <a:graphicData uri="http://schemas.openxmlformats.org/drawingml/2006/table">
            <a:tbl>
              <a:tblPr firstRow="1" bandRow="1">
                <a:tableStyleId>{5C22544A-7EE6-4342-B048-85BDC9FD1C3A}</a:tableStyleId>
              </a:tblPr>
              <a:tblGrid>
                <a:gridCol w="2823101">
                  <a:extLst>
                    <a:ext uri="{9D8B030D-6E8A-4147-A177-3AD203B41FA5}">
                      <a16:colId xmlns:a16="http://schemas.microsoft.com/office/drawing/2014/main" val="2479035677"/>
                    </a:ext>
                  </a:extLst>
                </a:gridCol>
              </a:tblGrid>
              <a:tr h="644307">
                <a:tc>
                  <a:txBody>
                    <a:bodyPr/>
                    <a:lstStyle/>
                    <a:p>
                      <a:pPr algn="ctr"/>
                      <a:r>
                        <a:rPr kumimoji="1" lang="ja-JP" altLang="en-US" sz="2800" dirty="0"/>
                        <a:t>医療</a:t>
                      </a:r>
                      <a:r>
                        <a:rPr kumimoji="1" lang="en-US" altLang="ja-JP" sz="2800" dirty="0"/>
                        <a:t>/</a:t>
                      </a:r>
                      <a:r>
                        <a:rPr kumimoji="1" lang="ja-JP" altLang="en-US" sz="2800" dirty="0"/>
                        <a:t>病床機能</a:t>
                      </a:r>
                    </a:p>
                  </a:txBody>
                  <a:tcPr anchor="ctr"/>
                </a:tc>
                <a:extLst>
                  <a:ext uri="{0D108BD9-81ED-4DB2-BD59-A6C34878D82A}">
                    <a16:rowId xmlns:a16="http://schemas.microsoft.com/office/drawing/2014/main" val="2946761319"/>
                  </a:ext>
                </a:extLst>
              </a:tr>
              <a:tr h="644307">
                <a:tc>
                  <a:txBody>
                    <a:bodyPr/>
                    <a:lstStyle/>
                    <a:p>
                      <a:r>
                        <a:rPr kumimoji="1" lang="ja-JP" altLang="en-US" sz="2800" dirty="0"/>
                        <a:t>高度急性期</a:t>
                      </a:r>
                    </a:p>
                  </a:txBody>
                  <a:tcPr anchor="ctr"/>
                </a:tc>
                <a:extLst>
                  <a:ext uri="{0D108BD9-81ED-4DB2-BD59-A6C34878D82A}">
                    <a16:rowId xmlns:a16="http://schemas.microsoft.com/office/drawing/2014/main" val="2440301938"/>
                  </a:ext>
                </a:extLst>
              </a:tr>
              <a:tr h="644307">
                <a:tc>
                  <a:txBody>
                    <a:bodyPr/>
                    <a:lstStyle/>
                    <a:p>
                      <a:r>
                        <a:rPr kumimoji="1" lang="ja-JP" altLang="en-US" sz="2800" dirty="0"/>
                        <a:t>一般急性期</a:t>
                      </a:r>
                    </a:p>
                  </a:txBody>
                  <a:tcPr anchor="ctr">
                    <a:solidFill>
                      <a:srgbClr val="FFC000"/>
                    </a:solidFill>
                  </a:tcPr>
                </a:tc>
                <a:extLst>
                  <a:ext uri="{0D108BD9-81ED-4DB2-BD59-A6C34878D82A}">
                    <a16:rowId xmlns:a16="http://schemas.microsoft.com/office/drawing/2014/main" val="2241432359"/>
                  </a:ext>
                </a:extLst>
              </a:tr>
              <a:tr h="644307">
                <a:tc>
                  <a:txBody>
                    <a:bodyPr/>
                    <a:lstStyle/>
                    <a:p>
                      <a:r>
                        <a:rPr kumimoji="1" lang="ja-JP" altLang="en-US" sz="2800" dirty="0"/>
                        <a:t>回復期</a:t>
                      </a:r>
                    </a:p>
                  </a:txBody>
                  <a:tcPr anchor="ctr">
                    <a:solidFill>
                      <a:srgbClr val="FFC000"/>
                    </a:solidFill>
                  </a:tcPr>
                </a:tc>
                <a:extLst>
                  <a:ext uri="{0D108BD9-81ED-4DB2-BD59-A6C34878D82A}">
                    <a16:rowId xmlns:a16="http://schemas.microsoft.com/office/drawing/2014/main" val="609709430"/>
                  </a:ext>
                </a:extLst>
              </a:tr>
              <a:tr h="644307">
                <a:tc>
                  <a:txBody>
                    <a:bodyPr/>
                    <a:lstStyle/>
                    <a:p>
                      <a:r>
                        <a:rPr kumimoji="1" lang="ja-JP" altLang="en-US" sz="2800" dirty="0"/>
                        <a:t>慢性期</a:t>
                      </a:r>
                    </a:p>
                  </a:txBody>
                  <a:tcPr anchor="ctr">
                    <a:solidFill>
                      <a:srgbClr val="FF6600"/>
                    </a:solidFill>
                  </a:tcPr>
                </a:tc>
                <a:extLst>
                  <a:ext uri="{0D108BD9-81ED-4DB2-BD59-A6C34878D82A}">
                    <a16:rowId xmlns:a16="http://schemas.microsoft.com/office/drawing/2014/main" val="3819672476"/>
                  </a:ext>
                </a:extLst>
              </a:tr>
            </a:tbl>
          </a:graphicData>
        </a:graphic>
      </p:graphicFrame>
      <p:sp>
        <p:nvSpPr>
          <p:cNvPr id="19" name="楕円 18"/>
          <p:cNvSpPr/>
          <p:nvPr/>
        </p:nvSpPr>
        <p:spPr>
          <a:xfrm>
            <a:off x="6027096" y="2083949"/>
            <a:ext cx="1790299" cy="1790299"/>
          </a:xfrm>
          <a:prstGeom prst="ellipse">
            <a:avLst/>
          </a:prstGeom>
          <a:solidFill>
            <a:schemeClr val="accent5">
              <a:lumMod val="75000"/>
              <a:alpha val="32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0" y="135583"/>
            <a:ext cx="5330305" cy="523220"/>
          </a:xfrm>
          <a:prstGeom prst="rect">
            <a:avLst/>
          </a:prstGeom>
          <a:solidFill>
            <a:schemeClr val="bg1"/>
          </a:solidFill>
        </p:spPr>
        <p:txBody>
          <a:bodyPr wrap="none">
            <a:spAutoFit/>
          </a:bodyPr>
          <a:lstStyle/>
          <a:p>
            <a:r>
              <a:rPr lang="ja-JP" altLang="en-US" sz="2800" dirty="0">
                <a:latin typeface="ＭＳ Ｐゴシック" panose="020B0600070205080204" pitchFamily="50" charset="-128"/>
                <a:ea typeface="ＭＳ Ｐゴシック" panose="020B0600070205080204" pitchFamily="50" charset="-128"/>
              </a:rPr>
              <a:t>項目③　出向システムの稼働状況</a:t>
            </a:r>
          </a:p>
        </p:txBody>
      </p:sp>
      <p:sp>
        <p:nvSpPr>
          <p:cNvPr id="18" name="楕円 17"/>
          <p:cNvSpPr/>
          <p:nvPr/>
        </p:nvSpPr>
        <p:spPr>
          <a:xfrm>
            <a:off x="6433002" y="117260"/>
            <a:ext cx="1790299" cy="1790299"/>
          </a:xfrm>
          <a:prstGeom prst="ellipse">
            <a:avLst/>
          </a:prstGeom>
          <a:solidFill>
            <a:schemeClr val="accent5">
              <a:lumMod val="75000"/>
              <a:alpha val="32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p:cNvSpPr/>
          <p:nvPr/>
        </p:nvSpPr>
        <p:spPr>
          <a:xfrm>
            <a:off x="1708818" y="488848"/>
            <a:ext cx="1790299" cy="1790299"/>
          </a:xfrm>
          <a:prstGeom prst="ellipse">
            <a:avLst/>
          </a:prstGeom>
          <a:solidFill>
            <a:schemeClr val="accent5">
              <a:lumMod val="75000"/>
              <a:alpha val="32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p:cNvSpPr/>
          <p:nvPr/>
        </p:nvSpPr>
        <p:spPr>
          <a:xfrm>
            <a:off x="3329416" y="1869099"/>
            <a:ext cx="1465755" cy="1526626"/>
          </a:xfrm>
          <a:prstGeom prst="ellipse">
            <a:avLst/>
          </a:prstGeom>
          <a:solidFill>
            <a:schemeClr val="accent4">
              <a:alpha val="32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18865F30-54FE-46EC-AB83-6B9C149A7FB2}"/>
              </a:ext>
            </a:extLst>
          </p:cNvPr>
          <p:cNvSpPr>
            <a:spLocks noGrp="1"/>
          </p:cNvSpPr>
          <p:nvPr>
            <p:ph type="sldNum" sz="quarter" idx="12"/>
          </p:nvPr>
        </p:nvSpPr>
        <p:spPr/>
        <p:txBody>
          <a:bodyPr/>
          <a:lstStyle/>
          <a:p>
            <a:fld id="{980AB6A0-6586-4CB8-8B91-4384F801DBD7}" type="slidenum">
              <a:rPr kumimoji="1" lang="ja-JP" altLang="en-US" smtClean="0"/>
              <a:t>11</a:t>
            </a:fld>
            <a:endParaRPr kumimoji="1" lang="ja-JP" altLang="en-US"/>
          </a:p>
        </p:txBody>
      </p:sp>
    </p:spTree>
    <p:extLst>
      <p:ext uri="{BB962C8B-B14F-4D97-AF65-F5344CB8AC3E}">
        <p14:creationId xmlns:p14="http://schemas.microsoft.com/office/powerpoint/2010/main" val="3818590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9207670" y="4522301"/>
            <a:ext cx="3033923" cy="2486306"/>
          </a:xfrm>
          <a:prstGeom prst="rect">
            <a:avLst/>
          </a:prstGeom>
        </p:spPr>
      </p:pic>
      <p:sp>
        <p:nvSpPr>
          <p:cNvPr id="2" name="タイトル 1">
            <a:extLst>
              <a:ext uri="{FF2B5EF4-FFF2-40B4-BE49-F238E27FC236}">
                <a16:creationId xmlns:a16="http://schemas.microsoft.com/office/drawing/2014/main" id="{A6D3CC3D-EDDB-4BC9-B828-5EE99A909813}"/>
              </a:ext>
            </a:extLst>
          </p:cNvPr>
          <p:cNvSpPr>
            <a:spLocks noGrp="1"/>
          </p:cNvSpPr>
          <p:nvPr>
            <p:ph type="title"/>
          </p:nvPr>
        </p:nvSpPr>
        <p:spPr>
          <a:xfrm>
            <a:off x="859715" y="322097"/>
            <a:ext cx="10515600" cy="1053789"/>
          </a:xfrm>
        </p:spPr>
        <p:txBody>
          <a:bodyPr/>
          <a:lstStyle/>
          <a:p>
            <a:r>
              <a:rPr lang="ja-JP" altLang="en-US" dirty="0"/>
              <a:t>項目④　</a:t>
            </a:r>
            <a:r>
              <a:rPr lang="ja-JP" altLang="ja-JP" dirty="0"/>
              <a:t>出向システムへの成果期待</a:t>
            </a:r>
            <a:endParaRPr kumimoji="1" lang="ja-JP" altLang="en-US" dirty="0"/>
          </a:p>
        </p:txBody>
      </p:sp>
      <p:graphicFrame>
        <p:nvGraphicFramePr>
          <p:cNvPr id="5" name="図表 4"/>
          <p:cNvGraphicFramePr/>
          <p:nvPr>
            <p:extLst>
              <p:ext uri="{D42A27DB-BD31-4B8C-83A1-F6EECF244321}">
                <p14:modId xmlns:p14="http://schemas.microsoft.com/office/powerpoint/2010/main" val="3220207951"/>
              </p:ext>
            </p:extLst>
          </p:nvPr>
        </p:nvGraphicFramePr>
        <p:xfrm>
          <a:off x="1644728" y="1375886"/>
          <a:ext cx="8128000" cy="541866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pic>
        <p:nvPicPr>
          <p:cNvPr id="8" name="図 7"/>
          <p:cNvPicPr>
            <a:picLocks noChangeAspect="1"/>
          </p:cNvPicPr>
          <p:nvPr/>
        </p:nvPicPr>
        <p:blipFill>
          <a:blip r:embed="rId9"/>
          <a:stretch>
            <a:fillRect/>
          </a:stretch>
        </p:blipFill>
        <p:spPr>
          <a:xfrm>
            <a:off x="189812" y="2056452"/>
            <a:ext cx="2800814" cy="1347832"/>
          </a:xfrm>
          <a:prstGeom prst="rect">
            <a:avLst/>
          </a:prstGeom>
        </p:spPr>
      </p:pic>
      <p:sp>
        <p:nvSpPr>
          <p:cNvPr id="3" name="スライド番号プレースホルダー 2">
            <a:extLst>
              <a:ext uri="{FF2B5EF4-FFF2-40B4-BE49-F238E27FC236}">
                <a16:creationId xmlns:a16="http://schemas.microsoft.com/office/drawing/2014/main" id="{E77E7629-E524-4C9D-BEA7-890419578F64}"/>
              </a:ext>
            </a:extLst>
          </p:cNvPr>
          <p:cNvSpPr>
            <a:spLocks noGrp="1"/>
          </p:cNvSpPr>
          <p:nvPr>
            <p:ph type="sldNum" sz="quarter" idx="12"/>
          </p:nvPr>
        </p:nvSpPr>
        <p:spPr/>
        <p:txBody>
          <a:bodyPr/>
          <a:lstStyle/>
          <a:p>
            <a:fld id="{980AB6A0-6586-4CB8-8B91-4384F801DBD7}" type="slidenum">
              <a:rPr kumimoji="1" lang="ja-JP" altLang="en-US" smtClean="0"/>
              <a:t>12</a:t>
            </a:fld>
            <a:endParaRPr kumimoji="1" lang="ja-JP" altLang="en-US"/>
          </a:p>
        </p:txBody>
      </p:sp>
    </p:spTree>
    <p:extLst>
      <p:ext uri="{BB962C8B-B14F-4D97-AF65-F5344CB8AC3E}">
        <p14:creationId xmlns:p14="http://schemas.microsoft.com/office/powerpoint/2010/main" val="1455338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434702" y="83435"/>
            <a:ext cx="9625263" cy="6870865"/>
          </a:xfrm>
          <a:prstGeom prst="rect">
            <a:avLst/>
          </a:prstGeom>
        </p:spPr>
      </p:pic>
      <p:sp>
        <p:nvSpPr>
          <p:cNvPr id="5" name="テキスト ボックス 4"/>
          <p:cNvSpPr txBox="1"/>
          <p:nvPr/>
        </p:nvSpPr>
        <p:spPr>
          <a:xfrm>
            <a:off x="2213235" y="1513551"/>
            <a:ext cx="954107"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相模原</a:t>
            </a:r>
          </a:p>
        </p:txBody>
      </p:sp>
      <p:sp>
        <p:nvSpPr>
          <p:cNvPr id="7" name="テキスト ボックス 6"/>
          <p:cNvSpPr txBox="1"/>
          <p:nvPr/>
        </p:nvSpPr>
        <p:spPr>
          <a:xfrm>
            <a:off x="1632240" y="4600804"/>
            <a:ext cx="1027667" cy="400110"/>
          </a:xfrm>
          <a:prstGeom prst="rect">
            <a:avLst/>
          </a:prstGeom>
          <a:solidFill>
            <a:srgbClr val="92D050"/>
          </a:solidFill>
        </p:spPr>
        <p:txBody>
          <a:bodyPr wrap="square" rtlCol="0">
            <a:spAutoFit/>
          </a:bodyPr>
          <a:lstStyle/>
          <a:p>
            <a:pPr algn="ctr"/>
            <a:r>
              <a:rPr kumimoji="1" lang="ja-JP" altLang="en-US" sz="2000" dirty="0">
                <a:latin typeface="ＭＳ Ｐゴシック" panose="020B0600070205080204" pitchFamily="50" charset="-128"/>
                <a:ea typeface="ＭＳ Ｐゴシック" panose="020B0600070205080204" pitchFamily="50" charset="-128"/>
              </a:rPr>
              <a:t>県　西</a:t>
            </a:r>
          </a:p>
        </p:txBody>
      </p:sp>
      <p:sp>
        <p:nvSpPr>
          <p:cNvPr id="8" name="テキスト ボックス 7"/>
          <p:cNvSpPr txBox="1"/>
          <p:nvPr/>
        </p:nvSpPr>
        <p:spPr>
          <a:xfrm>
            <a:off x="3167342" y="3833669"/>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湘南西部</a:t>
            </a:r>
          </a:p>
        </p:txBody>
      </p:sp>
      <p:sp>
        <p:nvSpPr>
          <p:cNvPr id="10" name="テキスト ボックス 9"/>
          <p:cNvSpPr txBox="1"/>
          <p:nvPr/>
        </p:nvSpPr>
        <p:spPr>
          <a:xfrm>
            <a:off x="3772636" y="2692637"/>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県　央</a:t>
            </a:r>
          </a:p>
        </p:txBody>
      </p:sp>
      <p:sp>
        <p:nvSpPr>
          <p:cNvPr id="11" name="テキスト ボックス 10"/>
          <p:cNvSpPr txBox="1"/>
          <p:nvPr/>
        </p:nvSpPr>
        <p:spPr>
          <a:xfrm>
            <a:off x="4844113" y="4033724"/>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湘南東部</a:t>
            </a:r>
          </a:p>
        </p:txBody>
      </p:sp>
      <p:sp>
        <p:nvSpPr>
          <p:cNvPr id="13" name="テキスト ボックス 12"/>
          <p:cNvSpPr txBox="1"/>
          <p:nvPr/>
        </p:nvSpPr>
        <p:spPr>
          <a:xfrm>
            <a:off x="6847735" y="4912611"/>
            <a:ext cx="1595309"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横須賀・三浦</a:t>
            </a:r>
          </a:p>
        </p:txBody>
      </p:sp>
      <p:sp>
        <p:nvSpPr>
          <p:cNvPr id="14" name="テキスト ボックス 13"/>
          <p:cNvSpPr txBox="1"/>
          <p:nvPr/>
        </p:nvSpPr>
        <p:spPr>
          <a:xfrm>
            <a:off x="6237040" y="555896"/>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川崎北部</a:t>
            </a:r>
          </a:p>
        </p:txBody>
      </p:sp>
      <p:sp>
        <p:nvSpPr>
          <p:cNvPr id="15" name="テキスト ボックス 14"/>
          <p:cNvSpPr txBox="1"/>
          <p:nvPr/>
        </p:nvSpPr>
        <p:spPr>
          <a:xfrm>
            <a:off x="7447628" y="1331059"/>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川崎南部</a:t>
            </a:r>
          </a:p>
        </p:txBody>
      </p:sp>
      <p:sp>
        <p:nvSpPr>
          <p:cNvPr id="16" name="テキスト ボックス 15"/>
          <p:cNvSpPr txBox="1"/>
          <p:nvPr/>
        </p:nvSpPr>
        <p:spPr>
          <a:xfrm>
            <a:off x="6054701" y="2101447"/>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　浜</a:t>
            </a:r>
          </a:p>
        </p:txBody>
      </p:sp>
      <p:graphicFrame>
        <p:nvGraphicFramePr>
          <p:cNvPr id="17" name="表 16"/>
          <p:cNvGraphicFramePr>
            <a:graphicFrameLocks noGrp="1"/>
          </p:cNvGraphicFramePr>
          <p:nvPr>
            <p:extLst>
              <p:ext uri="{D42A27DB-BD31-4B8C-83A1-F6EECF244321}">
                <p14:modId xmlns:p14="http://schemas.microsoft.com/office/powerpoint/2010/main" val="3893526323"/>
              </p:ext>
            </p:extLst>
          </p:nvPr>
        </p:nvGraphicFramePr>
        <p:xfrm>
          <a:off x="9226940" y="2510575"/>
          <a:ext cx="2823101" cy="3221535"/>
        </p:xfrm>
        <a:graphic>
          <a:graphicData uri="http://schemas.openxmlformats.org/drawingml/2006/table">
            <a:tbl>
              <a:tblPr firstRow="1" bandRow="1">
                <a:tableStyleId>{5C22544A-7EE6-4342-B048-85BDC9FD1C3A}</a:tableStyleId>
              </a:tblPr>
              <a:tblGrid>
                <a:gridCol w="2823101">
                  <a:extLst>
                    <a:ext uri="{9D8B030D-6E8A-4147-A177-3AD203B41FA5}">
                      <a16:colId xmlns:a16="http://schemas.microsoft.com/office/drawing/2014/main" val="2479035677"/>
                    </a:ext>
                  </a:extLst>
                </a:gridCol>
              </a:tblGrid>
              <a:tr h="644307">
                <a:tc>
                  <a:txBody>
                    <a:bodyPr/>
                    <a:lstStyle/>
                    <a:p>
                      <a:pPr algn="ctr"/>
                      <a:r>
                        <a:rPr kumimoji="1" lang="ja-JP" altLang="en-US" sz="2800" dirty="0"/>
                        <a:t>医療</a:t>
                      </a:r>
                      <a:r>
                        <a:rPr kumimoji="1" lang="en-US" altLang="ja-JP" sz="2800" dirty="0"/>
                        <a:t>/</a:t>
                      </a:r>
                      <a:r>
                        <a:rPr kumimoji="1" lang="ja-JP" altLang="en-US" sz="2800" dirty="0"/>
                        <a:t>病床機能</a:t>
                      </a:r>
                    </a:p>
                  </a:txBody>
                  <a:tcPr anchor="ctr"/>
                </a:tc>
                <a:extLst>
                  <a:ext uri="{0D108BD9-81ED-4DB2-BD59-A6C34878D82A}">
                    <a16:rowId xmlns:a16="http://schemas.microsoft.com/office/drawing/2014/main" val="2946761319"/>
                  </a:ext>
                </a:extLst>
              </a:tr>
              <a:tr h="644307">
                <a:tc>
                  <a:txBody>
                    <a:bodyPr/>
                    <a:lstStyle/>
                    <a:p>
                      <a:r>
                        <a:rPr kumimoji="1" lang="ja-JP" altLang="en-US" sz="2800" dirty="0"/>
                        <a:t>高度急性期</a:t>
                      </a:r>
                    </a:p>
                  </a:txBody>
                  <a:tcPr anchor="ctr">
                    <a:solidFill>
                      <a:srgbClr val="FF6600"/>
                    </a:solidFill>
                  </a:tcPr>
                </a:tc>
                <a:extLst>
                  <a:ext uri="{0D108BD9-81ED-4DB2-BD59-A6C34878D82A}">
                    <a16:rowId xmlns:a16="http://schemas.microsoft.com/office/drawing/2014/main" val="2440301938"/>
                  </a:ext>
                </a:extLst>
              </a:tr>
              <a:tr h="644307">
                <a:tc>
                  <a:txBody>
                    <a:bodyPr/>
                    <a:lstStyle/>
                    <a:p>
                      <a:r>
                        <a:rPr kumimoji="1" lang="ja-JP" altLang="en-US" sz="2800" dirty="0"/>
                        <a:t>一般急性期</a:t>
                      </a:r>
                    </a:p>
                  </a:txBody>
                  <a:tcPr anchor="ctr"/>
                </a:tc>
                <a:extLst>
                  <a:ext uri="{0D108BD9-81ED-4DB2-BD59-A6C34878D82A}">
                    <a16:rowId xmlns:a16="http://schemas.microsoft.com/office/drawing/2014/main" val="2241432359"/>
                  </a:ext>
                </a:extLst>
              </a:tr>
              <a:tr h="644307">
                <a:tc>
                  <a:txBody>
                    <a:bodyPr/>
                    <a:lstStyle/>
                    <a:p>
                      <a:r>
                        <a:rPr kumimoji="1" lang="ja-JP" altLang="en-US" sz="2800" dirty="0"/>
                        <a:t>回復期</a:t>
                      </a:r>
                    </a:p>
                  </a:txBody>
                  <a:tcPr anchor="ctr"/>
                </a:tc>
                <a:extLst>
                  <a:ext uri="{0D108BD9-81ED-4DB2-BD59-A6C34878D82A}">
                    <a16:rowId xmlns:a16="http://schemas.microsoft.com/office/drawing/2014/main" val="609709430"/>
                  </a:ext>
                </a:extLst>
              </a:tr>
              <a:tr h="644307">
                <a:tc>
                  <a:txBody>
                    <a:bodyPr/>
                    <a:lstStyle/>
                    <a:p>
                      <a:r>
                        <a:rPr kumimoji="1" lang="ja-JP" altLang="en-US" sz="2800" dirty="0"/>
                        <a:t>慢性期</a:t>
                      </a:r>
                    </a:p>
                  </a:txBody>
                  <a:tcPr anchor="ctr">
                    <a:solidFill>
                      <a:srgbClr val="FF6600"/>
                    </a:solidFill>
                  </a:tcPr>
                </a:tc>
                <a:extLst>
                  <a:ext uri="{0D108BD9-81ED-4DB2-BD59-A6C34878D82A}">
                    <a16:rowId xmlns:a16="http://schemas.microsoft.com/office/drawing/2014/main" val="3819672476"/>
                  </a:ext>
                </a:extLst>
              </a:tr>
            </a:tbl>
          </a:graphicData>
        </a:graphic>
      </p:graphicFrame>
      <p:sp>
        <p:nvSpPr>
          <p:cNvPr id="19" name="楕円 18"/>
          <p:cNvSpPr/>
          <p:nvPr/>
        </p:nvSpPr>
        <p:spPr>
          <a:xfrm>
            <a:off x="6652745" y="2083643"/>
            <a:ext cx="1790299" cy="1790299"/>
          </a:xfrm>
          <a:prstGeom prst="ellipse">
            <a:avLst/>
          </a:prstGeom>
          <a:solidFill>
            <a:schemeClr val="accent5">
              <a:lumMod val="75000"/>
              <a:alpha val="32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0" y="135583"/>
            <a:ext cx="5330305" cy="523220"/>
          </a:xfrm>
          <a:prstGeom prst="rect">
            <a:avLst/>
          </a:prstGeom>
          <a:solidFill>
            <a:schemeClr val="bg1"/>
          </a:solidFill>
        </p:spPr>
        <p:txBody>
          <a:bodyPr wrap="none">
            <a:spAutoFit/>
          </a:bodyPr>
          <a:lstStyle/>
          <a:p>
            <a:r>
              <a:rPr lang="ja-JP" altLang="en-US" sz="2800" dirty="0">
                <a:latin typeface="ＭＳ Ｐゴシック" panose="020B0600070205080204" pitchFamily="50" charset="-128"/>
                <a:ea typeface="ＭＳ Ｐゴシック" panose="020B0600070205080204" pitchFamily="50" charset="-128"/>
              </a:rPr>
              <a:t>項目④　出向システムへの期待感</a:t>
            </a:r>
          </a:p>
        </p:txBody>
      </p:sp>
      <p:sp>
        <p:nvSpPr>
          <p:cNvPr id="18" name="楕円 17"/>
          <p:cNvSpPr/>
          <p:nvPr/>
        </p:nvSpPr>
        <p:spPr>
          <a:xfrm>
            <a:off x="1764757" y="115658"/>
            <a:ext cx="1790299" cy="1790299"/>
          </a:xfrm>
          <a:prstGeom prst="ellipse">
            <a:avLst/>
          </a:prstGeom>
          <a:solidFill>
            <a:schemeClr val="accent5">
              <a:lumMod val="75000"/>
              <a:alpha val="32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p:cNvSpPr/>
          <p:nvPr/>
        </p:nvSpPr>
        <p:spPr>
          <a:xfrm>
            <a:off x="2690288" y="3153111"/>
            <a:ext cx="1790299" cy="1790299"/>
          </a:xfrm>
          <a:prstGeom prst="ellipse">
            <a:avLst/>
          </a:prstGeom>
          <a:solidFill>
            <a:schemeClr val="accent5">
              <a:lumMod val="75000"/>
              <a:alpha val="32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p:cNvSpPr/>
          <p:nvPr/>
        </p:nvSpPr>
        <p:spPr>
          <a:xfrm>
            <a:off x="421972" y="2935504"/>
            <a:ext cx="1790299" cy="1790299"/>
          </a:xfrm>
          <a:prstGeom prst="ellipse">
            <a:avLst/>
          </a:prstGeom>
          <a:solidFill>
            <a:schemeClr val="accent5">
              <a:lumMod val="75000"/>
              <a:alpha val="32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BAC9365A-CBE3-4709-A219-89E4FB98755C}"/>
              </a:ext>
            </a:extLst>
          </p:cNvPr>
          <p:cNvSpPr>
            <a:spLocks noGrp="1"/>
          </p:cNvSpPr>
          <p:nvPr>
            <p:ph type="sldNum" sz="quarter" idx="12"/>
          </p:nvPr>
        </p:nvSpPr>
        <p:spPr/>
        <p:txBody>
          <a:bodyPr/>
          <a:lstStyle/>
          <a:p>
            <a:fld id="{980AB6A0-6586-4CB8-8B91-4384F801DBD7}" type="slidenum">
              <a:rPr kumimoji="1" lang="ja-JP" altLang="en-US" smtClean="0"/>
              <a:t>13</a:t>
            </a:fld>
            <a:endParaRPr kumimoji="1" lang="ja-JP" altLang="en-US"/>
          </a:p>
        </p:txBody>
      </p:sp>
    </p:spTree>
    <p:extLst>
      <p:ext uri="{BB962C8B-B14F-4D97-AF65-F5344CB8AC3E}">
        <p14:creationId xmlns:p14="http://schemas.microsoft.com/office/powerpoint/2010/main" val="20888893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94EE5E-C324-468E-981D-A91D23DFA301}"/>
              </a:ext>
            </a:extLst>
          </p:cNvPr>
          <p:cNvSpPr>
            <a:spLocks noGrp="1"/>
          </p:cNvSpPr>
          <p:nvPr>
            <p:ph type="title"/>
          </p:nvPr>
        </p:nvSpPr>
        <p:spPr>
          <a:xfrm>
            <a:off x="1225477" y="365125"/>
            <a:ext cx="10515600" cy="1325563"/>
          </a:xfrm>
        </p:spPr>
        <p:txBody>
          <a:bodyPr>
            <a:normAutofit/>
          </a:bodyPr>
          <a:lstStyle/>
          <a:p>
            <a:r>
              <a:rPr kumimoji="1" lang="ja-JP" altLang="en-US" dirty="0"/>
              <a:t>項目⑤　</a:t>
            </a:r>
            <a:r>
              <a:rPr lang="ja-JP" altLang="en-US" b="1" dirty="0"/>
              <a:t>モデル支援事業への参画意思</a:t>
            </a:r>
            <a:endParaRPr kumimoji="1" lang="ja-JP" altLang="en-US" dirty="0"/>
          </a:p>
        </p:txBody>
      </p:sp>
      <p:sp>
        <p:nvSpPr>
          <p:cNvPr id="3" name="コンテンツ プレースホルダー 2">
            <a:extLst>
              <a:ext uri="{FF2B5EF4-FFF2-40B4-BE49-F238E27FC236}">
                <a16:creationId xmlns:a16="http://schemas.microsoft.com/office/drawing/2014/main" id="{897156DD-55A5-4376-8E40-CD6034349EBA}"/>
              </a:ext>
            </a:extLst>
          </p:cNvPr>
          <p:cNvSpPr>
            <a:spLocks noGrp="1"/>
          </p:cNvSpPr>
          <p:nvPr>
            <p:ph idx="1"/>
          </p:nvPr>
        </p:nvSpPr>
        <p:spPr>
          <a:xfrm>
            <a:off x="1225477" y="1586753"/>
            <a:ext cx="10515600" cy="4975411"/>
          </a:xfrm>
        </p:spPr>
        <p:txBody>
          <a:bodyPr>
            <a:normAutofit/>
          </a:bodyPr>
          <a:lstStyle/>
          <a:p>
            <a:pPr marL="0" indent="0">
              <a:buNone/>
            </a:pPr>
            <a:r>
              <a:rPr lang="ja-JP" altLang="en-US" b="1" dirty="0"/>
              <a:t> </a:t>
            </a:r>
            <a:endParaRPr lang="en-US" altLang="ja-JP" sz="1050" b="1" dirty="0"/>
          </a:p>
          <a:p>
            <a:pPr marL="457200" lvl="1" indent="0">
              <a:buNone/>
            </a:pPr>
            <a:endParaRPr lang="en-US" altLang="ja-JP" sz="2600" dirty="0"/>
          </a:p>
          <a:p>
            <a:pPr marL="914400" lvl="2" indent="0">
              <a:buNone/>
            </a:pPr>
            <a:endParaRPr lang="en-US" altLang="ja-JP" sz="2400" dirty="0"/>
          </a:p>
        </p:txBody>
      </p:sp>
      <p:graphicFrame>
        <p:nvGraphicFramePr>
          <p:cNvPr id="6" name="グラフ 5"/>
          <p:cNvGraphicFramePr/>
          <p:nvPr>
            <p:extLst>
              <p:ext uri="{D42A27DB-BD31-4B8C-83A1-F6EECF244321}">
                <p14:modId xmlns:p14="http://schemas.microsoft.com/office/powerpoint/2010/main" val="1876958999"/>
              </p:ext>
            </p:extLst>
          </p:nvPr>
        </p:nvGraphicFramePr>
        <p:xfrm>
          <a:off x="2096548" y="1365124"/>
          <a:ext cx="8128000" cy="5418667"/>
        </p:xfrm>
        <a:graphic>
          <a:graphicData uri="http://schemas.openxmlformats.org/drawingml/2006/chart">
            <c:chart xmlns:c="http://schemas.openxmlformats.org/drawingml/2006/chart" xmlns:r="http://schemas.openxmlformats.org/officeDocument/2006/relationships" r:id="rId3"/>
          </a:graphicData>
        </a:graphic>
      </p:graphicFrame>
      <p:sp>
        <p:nvSpPr>
          <p:cNvPr id="7" name="テキスト ボックス 1"/>
          <p:cNvSpPr txBox="1"/>
          <p:nvPr/>
        </p:nvSpPr>
        <p:spPr>
          <a:xfrm>
            <a:off x="1353075" y="3669226"/>
            <a:ext cx="4283933" cy="914400"/>
          </a:xfrm>
          <a:prstGeom prst="rect">
            <a:avLst/>
          </a:prstGeom>
          <a:solidFill>
            <a:schemeClr val="bg1">
              <a:lumMod val="95000"/>
            </a:schemeClr>
          </a:solidFill>
          <a:ln>
            <a:solidFill>
              <a:schemeClr val="tx1"/>
            </a:solidFill>
          </a:ln>
        </p:spPr>
        <p:txBody>
          <a:bodyPr wrap="none" rtlCol="0" anchor="ct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4000" dirty="0"/>
              <a:t>希望しない　</a:t>
            </a:r>
            <a:r>
              <a:rPr lang="en-US" altLang="ja-JP" sz="4000" dirty="0"/>
              <a:t>45</a:t>
            </a:r>
            <a:r>
              <a:rPr lang="ja-JP" altLang="en-US" sz="4000" dirty="0"/>
              <a:t>％</a:t>
            </a:r>
          </a:p>
        </p:txBody>
      </p:sp>
      <p:sp>
        <p:nvSpPr>
          <p:cNvPr id="4" name="スライド番号プレースホルダー 3">
            <a:extLst>
              <a:ext uri="{FF2B5EF4-FFF2-40B4-BE49-F238E27FC236}">
                <a16:creationId xmlns:a16="http://schemas.microsoft.com/office/drawing/2014/main" id="{73307397-1CF4-4A84-9347-493A6B1643A2}"/>
              </a:ext>
            </a:extLst>
          </p:cNvPr>
          <p:cNvSpPr>
            <a:spLocks noGrp="1"/>
          </p:cNvSpPr>
          <p:nvPr>
            <p:ph type="sldNum" sz="quarter" idx="12"/>
          </p:nvPr>
        </p:nvSpPr>
        <p:spPr/>
        <p:txBody>
          <a:bodyPr/>
          <a:lstStyle/>
          <a:p>
            <a:fld id="{980AB6A0-6586-4CB8-8B91-4384F801DBD7}" type="slidenum">
              <a:rPr kumimoji="1" lang="ja-JP" altLang="en-US" smtClean="0"/>
              <a:t>14</a:t>
            </a:fld>
            <a:endParaRPr kumimoji="1" lang="ja-JP" altLang="en-US"/>
          </a:p>
        </p:txBody>
      </p:sp>
    </p:spTree>
    <p:extLst>
      <p:ext uri="{BB962C8B-B14F-4D97-AF65-F5344CB8AC3E}">
        <p14:creationId xmlns:p14="http://schemas.microsoft.com/office/powerpoint/2010/main" val="42335047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94EE5E-C324-468E-981D-A91D23DFA301}"/>
              </a:ext>
            </a:extLst>
          </p:cNvPr>
          <p:cNvSpPr>
            <a:spLocks noGrp="1"/>
          </p:cNvSpPr>
          <p:nvPr>
            <p:ph type="title"/>
          </p:nvPr>
        </p:nvSpPr>
        <p:spPr>
          <a:xfrm>
            <a:off x="547741" y="365125"/>
            <a:ext cx="10515600" cy="1325563"/>
          </a:xfrm>
        </p:spPr>
        <p:txBody>
          <a:bodyPr/>
          <a:lstStyle/>
          <a:p>
            <a:r>
              <a:rPr lang="ja-JP" altLang="en-US" dirty="0"/>
              <a:t>自由記載　</a:t>
            </a:r>
            <a:r>
              <a:rPr lang="ja-JP" altLang="en-US" b="1" dirty="0"/>
              <a:t>本事業への障壁　上位の問題</a:t>
            </a:r>
            <a:r>
              <a:rPr lang="ja-JP" altLang="en-US" dirty="0"/>
              <a:t>　</a:t>
            </a:r>
            <a:endParaRPr kumimoji="1" lang="ja-JP" altLang="en-US" dirty="0"/>
          </a:p>
        </p:txBody>
      </p:sp>
      <p:sp>
        <p:nvSpPr>
          <p:cNvPr id="3" name="コンテンツ プレースホルダー 2">
            <a:extLst>
              <a:ext uri="{FF2B5EF4-FFF2-40B4-BE49-F238E27FC236}">
                <a16:creationId xmlns:a16="http://schemas.microsoft.com/office/drawing/2014/main" id="{897156DD-55A5-4376-8E40-CD6034349EBA}"/>
              </a:ext>
            </a:extLst>
          </p:cNvPr>
          <p:cNvSpPr>
            <a:spLocks noGrp="1"/>
          </p:cNvSpPr>
          <p:nvPr>
            <p:ph idx="1"/>
          </p:nvPr>
        </p:nvSpPr>
        <p:spPr>
          <a:xfrm>
            <a:off x="547741" y="1422631"/>
            <a:ext cx="10515600" cy="5172635"/>
          </a:xfrm>
        </p:spPr>
        <p:txBody>
          <a:bodyPr>
            <a:normAutofit/>
          </a:bodyPr>
          <a:lstStyle/>
          <a:p>
            <a:pPr marL="0" indent="0">
              <a:buNone/>
            </a:pPr>
            <a:endParaRPr kumimoji="1" lang="en-US" altLang="ja-JP" sz="100" b="1" dirty="0"/>
          </a:p>
          <a:p>
            <a:pPr fontAlgn="t"/>
            <a:r>
              <a:rPr lang="ja-JP" altLang="en-US" sz="2600" dirty="0"/>
              <a:t>前出取り組みへの期待（地域連携強化とキャリア支援・人材育成）が高いものの、障壁としては、</a:t>
            </a:r>
            <a:endParaRPr lang="ja-JP" altLang="ja-JP" sz="1200" dirty="0"/>
          </a:p>
          <a:p>
            <a:pPr lvl="1">
              <a:buFont typeface="Wingdings" panose="05000000000000000000" pitchFamily="2" charset="2"/>
              <a:buChar char="Ø"/>
            </a:pPr>
            <a:endParaRPr lang="en-US" altLang="ja-JP" sz="2600" dirty="0"/>
          </a:p>
          <a:p>
            <a:pPr lvl="1">
              <a:buFont typeface="Wingdings" panose="05000000000000000000" pitchFamily="2" charset="2"/>
              <a:buChar char="Ø"/>
            </a:pPr>
            <a:endParaRPr lang="en-US" altLang="ja-JP" sz="2600" dirty="0"/>
          </a:p>
        </p:txBody>
      </p:sp>
      <p:graphicFrame>
        <p:nvGraphicFramePr>
          <p:cNvPr id="5" name="図表 4"/>
          <p:cNvGraphicFramePr/>
          <p:nvPr>
            <p:extLst>
              <p:ext uri="{D42A27DB-BD31-4B8C-83A1-F6EECF244321}">
                <p14:modId xmlns:p14="http://schemas.microsoft.com/office/powerpoint/2010/main" val="2793321032"/>
              </p:ext>
            </p:extLst>
          </p:nvPr>
        </p:nvGraphicFramePr>
        <p:xfrm>
          <a:off x="903642" y="2291379"/>
          <a:ext cx="9320603" cy="42600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楕円 5"/>
          <p:cNvSpPr/>
          <p:nvPr/>
        </p:nvSpPr>
        <p:spPr>
          <a:xfrm>
            <a:off x="9995195" y="2324936"/>
            <a:ext cx="1329465" cy="1269402"/>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tx1"/>
                </a:solidFill>
              </a:rPr>
              <a:t>28</a:t>
            </a:r>
            <a:r>
              <a:rPr kumimoji="1" lang="ja-JP" altLang="en-US" sz="2800" dirty="0">
                <a:solidFill>
                  <a:schemeClr val="tx1"/>
                </a:solidFill>
              </a:rPr>
              <a:t>％</a:t>
            </a:r>
          </a:p>
        </p:txBody>
      </p:sp>
      <p:sp>
        <p:nvSpPr>
          <p:cNvPr id="7" name="楕円 6"/>
          <p:cNvSpPr/>
          <p:nvPr/>
        </p:nvSpPr>
        <p:spPr>
          <a:xfrm>
            <a:off x="9995195" y="3850410"/>
            <a:ext cx="1329465" cy="1269402"/>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2800" dirty="0">
                <a:solidFill>
                  <a:schemeClr val="tx1"/>
                </a:solidFill>
              </a:rPr>
              <a:t>22</a:t>
            </a:r>
            <a:r>
              <a:rPr kumimoji="1" lang="ja-JP" altLang="en-US" sz="2800" dirty="0">
                <a:solidFill>
                  <a:schemeClr val="tx1"/>
                </a:solidFill>
              </a:rPr>
              <a:t>％</a:t>
            </a:r>
          </a:p>
        </p:txBody>
      </p:sp>
      <p:sp>
        <p:nvSpPr>
          <p:cNvPr id="8" name="楕円 7"/>
          <p:cNvSpPr/>
          <p:nvPr/>
        </p:nvSpPr>
        <p:spPr>
          <a:xfrm>
            <a:off x="9995195" y="5238975"/>
            <a:ext cx="1329465" cy="1269402"/>
          </a:xfrm>
          <a:prstGeom prst="ellipse">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800" dirty="0">
                <a:solidFill>
                  <a:schemeClr val="tx1"/>
                </a:solidFill>
              </a:rPr>
              <a:t>16</a:t>
            </a:r>
            <a:r>
              <a:rPr kumimoji="1" lang="ja-JP" altLang="en-US" sz="2800" dirty="0">
                <a:solidFill>
                  <a:schemeClr val="tx1"/>
                </a:solidFill>
              </a:rPr>
              <a:t>％</a:t>
            </a:r>
          </a:p>
        </p:txBody>
      </p:sp>
      <p:sp>
        <p:nvSpPr>
          <p:cNvPr id="4" name="スライド番号プレースホルダー 3">
            <a:extLst>
              <a:ext uri="{FF2B5EF4-FFF2-40B4-BE49-F238E27FC236}">
                <a16:creationId xmlns:a16="http://schemas.microsoft.com/office/drawing/2014/main" id="{337051BF-6332-4E78-8D29-B10A8503E17C}"/>
              </a:ext>
            </a:extLst>
          </p:cNvPr>
          <p:cNvSpPr>
            <a:spLocks noGrp="1"/>
          </p:cNvSpPr>
          <p:nvPr>
            <p:ph type="sldNum" sz="quarter" idx="12"/>
          </p:nvPr>
        </p:nvSpPr>
        <p:spPr/>
        <p:txBody>
          <a:bodyPr/>
          <a:lstStyle/>
          <a:p>
            <a:fld id="{980AB6A0-6586-4CB8-8B91-4384F801DBD7}" type="slidenum">
              <a:rPr kumimoji="1" lang="ja-JP" altLang="en-US" smtClean="0"/>
              <a:t>15</a:t>
            </a:fld>
            <a:endParaRPr kumimoji="1" lang="ja-JP" altLang="en-US"/>
          </a:p>
        </p:txBody>
      </p:sp>
    </p:spTree>
    <p:extLst>
      <p:ext uri="{BB962C8B-B14F-4D97-AF65-F5344CB8AC3E}">
        <p14:creationId xmlns:p14="http://schemas.microsoft.com/office/powerpoint/2010/main" val="38223386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AD8FCC-31FC-4A53-93E5-224E575328B3}"/>
              </a:ext>
            </a:extLst>
          </p:cNvPr>
          <p:cNvSpPr>
            <a:spLocks noGrp="1"/>
          </p:cNvSpPr>
          <p:nvPr>
            <p:ph type="title"/>
          </p:nvPr>
        </p:nvSpPr>
        <p:spPr>
          <a:xfrm>
            <a:off x="421340" y="365125"/>
            <a:ext cx="11600329" cy="960755"/>
          </a:xfrm>
        </p:spPr>
        <p:txBody>
          <a:bodyPr>
            <a:noAutofit/>
          </a:bodyPr>
          <a:lstStyle/>
          <a:p>
            <a:r>
              <a:rPr kumimoji="1" lang="ja-JP" altLang="en-US" sz="4000" dirty="0"/>
              <a:t>地域包括ケアの実現に向けた人的課題（問</a:t>
            </a:r>
            <a:r>
              <a:rPr kumimoji="1" lang="en-US" altLang="ja-JP" sz="4000" dirty="0"/>
              <a:t>21</a:t>
            </a:r>
            <a:r>
              <a:rPr kumimoji="1" lang="ja-JP" altLang="en-US" sz="4000" dirty="0"/>
              <a:t>）①</a:t>
            </a:r>
          </a:p>
        </p:txBody>
      </p:sp>
      <p:sp>
        <p:nvSpPr>
          <p:cNvPr id="3" name="コンテンツ プレースホルダー 2">
            <a:extLst>
              <a:ext uri="{FF2B5EF4-FFF2-40B4-BE49-F238E27FC236}">
                <a16:creationId xmlns:a16="http://schemas.microsoft.com/office/drawing/2014/main" id="{4F62A18C-DD28-484F-B08B-E272F88612C7}"/>
              </a:ext>
            </a:extLst>
          </p:cNvPr>
          <p:cNvSpPr>
            <a:spLocks noGrp="1"/>
          </p:cNvSpPr>
          <p:nvPr>
            <p:ph idx="1"/>
          </p:nvPr>
        </p:nvSpPr>
        <p:spPr>
          <a:xfrm>
            <a:off x="421341" y="1476462"/>
            <a:ext cx="11600329" cy="4865616"/>
          </a:xfrm>
        </p:spPr>
        <p:txBody>
          <a:bodyPr>
            <a:noAutofit/>
          </a:bodyPr>
          <a:lstStyle/>
          <a:p>
            <a:pPr marL="514350" indent="-514350">
              <a:buAutoNum type="arabicPeriod"/>
            </a:pPr>
            <a:r>
              <a:rPr lang="ja-JP" altLang="en-US" b="1" dirty="0"/>
              <a:t>卒後キャリアパスに地域包括ケアの看護能力を組み入れる</a:t>
            </a:r>
            <a:endParaRPr lang="en-US" altLang="ja-JP" b="1" dirty="0"/>
          </a:p>
          <a:p>
            <a:pPr marL="0" indent="0">
              <a:buNone/>
            </a:pPr>
            <a:endParaRPr lang="en-US" altLang="ja-JP" sz="100" b="1" dirty="0"/>
          </a:p>
          <a:p>
            <a:pPr marL="0" indent="0">
              <a:buNone/>
            </a:pPr>
            <a:r>
              <a:rPr lang="ja-JP" altLang="en-US" sz="2400" b="1" dirty="0"/>
              <a:t>・</a:t>
            </a:r>
            <a:r>
              <a:rPr lang="ja-JP" altLang="en-US" sz="2400" dirty="0"/>
              <a:t>採用後から後期キャリアまで見据えたのキャリアパス（的）なものの整備　</a:t>
            </a:r>
            <a:r>
              <a:rPr lang="en-US" altLang="ja-JP" sz="2400" dirty="0"/>
              <a:t>11</a:t>
            </a:r>
            <a:r>
              <a:rPr lang="ja-JP" altLang="en-US" sz="2400" dirty="0"/>
              <a:t>件</a:t>
            </a:r>
            <a:endParaRPr lang="en-US" altLang="ja-JP" sz="2400" dirty="0"/>
          </a:p>
          <a:p>
            <a:pPr marL="0" indent="0">
              <a:buNone/>
            </a:pPr>
            <a:r>
              <a:rPr lang="ja-JP" altLang="en-US" sz="2400" dirty="0"/>
              <a:t>・卒後ジェネラル看護師へのキャリアパス教育とその情報提供の場づくり　３件</a:t>
            </a:r>
            <a:endParaRPr lang="en-US" altLang="ja-JP" sz="2400" dirty="0"/>
          </a:p>
          <a:p>
            <a:pPr marL="0" indent="0">
              <a:buNone/>
            </a:pPr>
            <a:r>
              <a:rPr lang="ja-JP" altLang="en-US" sz="2400" dirty="0"/>
              <a:t>・専門診療科（精神科、神経難病センターなど）看護師のキャリア育成　</a:t>
            </a:r>
            <a:r>
              <a:rPr lang="en-US" altLang="ja-JP" sz="2400" dirty="0"/>
              <a:t>2</a:t>
            </a:r>
            <a:r>
              <a:rPr lang="ja-JP" altLang="en-US" sz="2400" dirty="0"/>
              <a:t>件</a:t>
            </a:r>
            <a:endParaRPr lang="en-US" altLang="ja-JP" sz="2400" dirty="0"/>
          </a:p>
          <a:p>
            <a:pPr marL="0" indent="0">
              <a:buNone/>
            </a:pPr>
            <a:endParaRPr lang="en-US" altLang="ja-JP" dirty="0"/>
          </a:p>
          <a:p>
            <a:pPr marL="0" indent="0">
              <a:buNone/>
            </a:pPr>
            <a:r>
              <a:rPr lang="en-US" altLang="ja-JP" b="1" dirty="0"/>
              <a:t>2.</a:t>
            </a:r>
            <a:r>
              <a:rPr lang="ja-JP" altLang="en-US" b="1" dirty="0"/>
              <a:t>　地域包括ケア看護実践力の教育への「カネ」資源投資</a:t>
            </a:r>
            <a:endParaRPr lang="en-US" altLang="ja-JP" b="1" dirty="0"/>
          </a:p>
          <a:p>
            <a:pPr marL="0" indent="0">
              <a:buNone/>
            </a:pPr>
            <a:endParaRPr lang="en-US" altLang="ja-JP" sz="100" b="1" dirty="0"/>
          </a:p>
          <a:p>
            <a:pPr marL="0" indent="0">
              <a:buNone/>
            </a:pPr>
            <a:r>
              <a:rPr lang="ja-JP" altLang="en-US" sz="2400" b="1" dirty="0"/>
              <a:t>・</a:t>
            </a:r>
            <a:r>
              <a:rPr lang="ja-JP" altLang="en-US" sz="2400" dirty="0"/>
              <a:t>人的余裕の確保＝残って支える看護師の負担軽減　</a:t>
            </a:r>
            <a:r>
              <a:rPr lang="en-US" altLang="ja-JP" sz="2400" dirty="0"/>
              <a:t>7</a:t>
            </a:r>
            <a:r>
              <a:rPr lang="ja-JP" altLang="en-US" sz="2400" dirty="0"/>
              <a:t>件</a:t>
            </a:r>
            <a:endParaRPr lang="en-US" altLang="ja-JP" sz="2400" dirty="0"/>
          </a:p>
          <a:p>
            <a:pPr marL="0" indent="0">
              <a:buNone/>
            </a:pPr>
            <a:r>
              <a:rPr lang="ja-JP" altLang="en-US" sz="2400" dirty="0"/>
              <a:t>・人員管理をする法人からの理解確保　</a:t>
            </a:r>
            <a:r>
              <a:rPr lang="en-US" altLang="ja-JP" sz="2400" dirty="0"/>
              <a:t>3</a:t>
            </a:r>
            <a:r>
              <a:rPr lang="ja-JP" altLang="en-US" sz="2400" dirty="0"/>
              <a:t>件</a:t>
            </a:r>
            <a:endParaRPr lang="en-US" altLang="ja-JP" sz="2400" dirty="0"/>
          </a:p>
          <a:p>
            <a:pPr marL="0" indent="0">
              <a:buNone/>
            </a:pPr>
            <a:r>
              <a:rPr lang="ja-JP" altLang="en-US" sz="2400" dirty="0"/>
              <a:t>・処遇含めた労務管理の統一　</a:t>
            </a:r>
            <a:r>
              <a:rPr lang="en-US" altLang="ja-JP" sz="2400" dirty="0"/>
              <a:t>3</a:t>
            </a:r>
            <a:r>
              <a:rPr lang="ja-JP" altLang="en-US" sz="2400" dirty="0"/>
              <a:t>件</a:t>
            </a:r>
            <a:endParaRPr lang="en-US" altLang="ja-JP" sz="2400" dirty="0"/>
          </a:p>
        </p:txBody>
      </p:sp>
      <p:sp>
        <p:nvSpPr>
          <p:cNvPr id="4" name="スライド番号プレースホルダー 3">
            <a:extLst>
              <a:ext uri="{FF2B5EF4-FFF2-40B4-BE49-F238E27FC236}">
                <a16:creationId xmlns:a16="http://schemas.microsoft.com/office/drawing/2014/main" id="{158B864D-EEC8-49DD-8109-138636902C84}"/>
              </a:ext>
            </a:extLst>
          </p:cNvPr>
          <p:cNvSpPr>
            <a:spLocks noGrp="1"/>
          </p:cNvSpPr>
          <p:nvPr>
            <p:ph type="sldNum" sz="quarter" idx="12"/>
          </p:nvPr>
        </p:nvSpPr>
        <p:spPr/>
        <p:txBody>
          <a:bodyPr/>
          <a:lstStyle/>
          <a:p>
            <a:fld id="{980AB6A0-6586-4CB8-8B91-4384F801DBD7}" type="slidenum">
              <a:rPr kumimoji="1" lang="ja-JP" altLang="en-US" smtClean="0"/>
              <a:t>16</a:t>
            </a:fld>
            <a:endParaRPr kumimoji="1" lang="ja-JP" altLang="en-US"/>
          </a:p>
        </p:txBody>
      </p:sp>
    </p:spTree>
    <p:extLst>
      <p:ext uri="{BB962C8B-B14F-4D97-AF65-F5344CB8AC3E}">
        <p14:creationId xmlns:p14="http://schemas.microsoft.com/office/powerpoint/2010/main" val="2565047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AD8FCC-31FC-4A53-93E5-224E575328B3}"/>
              </a:ext>
            </a:extLst>
          </p:cNvPr>
          <p:cNvSpPr>
            <a:spLocks noGrp="1"/>
          </p:cNvSpPr>
          <p:nvPr>
            <p:ph type="title"/>
          </p:nvPr>
        </p:nvSpPr>
        <p:spPr>
          <a:xfrm>
            <a:off x="509016" y="456565"/>
            <a:ext cx="11442192" cy="1006475"/>
          </a:xfrm>
        </p:spPr>
        <p:txBody>
          <a:bodyPr>
            <a:noAutofit/>
          </a:bodyPr>
          <a:lstStyle/>
          <a:p>
            <a:r>
              <a:rPr kumimoji="1" lang="ja-JP" altLang="en-US" sz="4000" dirty="0"/>
              <a:t>地域包括ケアの実現に向けた人的課題（問</a:t>
            </a:r>
            <a:r>
              <a:rPr kumimoji="1" lang="en-US" altLang="ja-JP" sz="4000" dirty="0"/>
              <a:t>21</a:t>
            </a:r>
            <a:r>
              <a:rPr kumimoji="1" lang="ja-JP" altLang="en-US" sz="4000" dirty="0"/>
              <a:t>）②</a:t>
            </a:r>
          </a:p>
        </p:txBody>
      </p:sp>
      <p:sp>
        <p:nvSpPr>
          <p:cNvPr id="3" name="コンテンツ プレースホルダー 2">
            <a:extLst>
              <a:ext uri="{FF2B5EF4-FFF2-40B4-BE49-F238E27FC236}">
                <a16:creationId xmlns:a16="http://schemas.microsoft.com/office/drawing/2014/main" id="{4F62A18C-DD28-484F-B08B-E272F88612C7}"/>
              </a:ext>
            </a:extLst>
          </p:cNvPr>
          <p:cNvSpPr>
            <a:spLocks noGrp="1"/>
          </p:cNvSpPr>
          <p:nvPr>
            <p:ph idx="1"/>
          </p:nvPr>
        </p:nvSpPr>
        <p:spPr>
          <a:xfrm>
            <a:off x="421341" y="1378838"/>
            <a:ext cx="11600329" cy="4795460"/>
          </a:xfrm>
        </p:spPr>
        <p:txBody>
          <a:bodyPr>
            <a:noAutofit/>
          </a:bodyPr>
          <a:lstStyle/>
          <a:p>
            <a:pPr marL="0" indent="0">
              <a:buNone/>
            </a:pPr>
            <a:endParaRPr lang="en-US" altLang="ja-JP" b="1" dirty="0"/>
          </a:p>
          <a:p>
            <a:pPr marL="0" indent="0">
              <a:buNone/>
            </a:pPr>
            <a:r>
              <a:rPr lang="ja-JP" altLang="en-US" b="1" dirty="0"/>
              <a:t>３</a:t>
            </a:r>
            <a:r>
              <a:rPr lang="en-US" altLang="ja-JP" b="1" dirty="0"/>
              <a:t>.</a:t>
            </a:r>
            <a:r>
              <a:rPr lang="ja-JP" altLang="en-US" b="1" dirty="0"/>
              <a:t>　</a:t>
            </a:r>
            <a:r>
              <a:rPr kumimoji="1" lang="ja-JP" altLang="en-US" b="1" dirty="0"/>
              <a:t>医療圏（地域）一丸</a:t>
            </a:r>
            <a:r>
              <a:rPr kumimoji="1" lang="en-US" altLang="ja-JP" b="1" dirty="0"/>
              <a:t>/</a:t>
            </a:r>
            <a:r>
              <a:rPr kumimoji="1" lang="ja-JP" altLang="en-US" b="1" dirty="0"/>
              <a:t>連携での本気の取り組み</a:t>
            </a:r>
            <a:endParaRPr kumimoji="1" lang="en-US" altLang="ja-JP" b="1" dirty="0"/>
          </a:p>
          <a:p>
            <a:pPr marL="0" indent="0">
              <a:buNone/>
            </a:pPr>
            <a:endParaRPr lang="en-US" altLang="ja-JP" sz="100" b="1" dirty="0"/>
          </a:p>
          <a:p>
            <a:pPr marL="0" indent="0">
              <a:buNone/>
            </a:pPr>
            <a:r>
              <a:rPr kumimoji="1" lang="ja-JP" altLang="en-US" sz="2400" b="1" dirty="0"/>
              <a:t>・</a:t>
            </a:r>
            <a:r>
              <a:rPr kumimoji="1" lang="ja-JP" altLang="en-US" sz="2400" dirty="0"/>
              <a:t>単一機能での実践力・実践範囲の拡大の限界（急性期病院単独立など</a:t>
            </a:r>
            <a:r>
              <a:rPr kumimoji="1" lang="en-US" altLang="ja-JP" sz="2400" dirty="0"/>
              <a:t>…</a:t>
            </a:r>
            <a:r>
              <a:rPr kumimoji="1" lang="ja-JP" altLang="en-US" sz="2400" dirty="0"/>
              <a:t>）</a:t>
            </a:r>
            <a:r>
              <a:rPr kumimoji="1" lang="en-US" altLang="ja-JP" sz="2400" dirty="0"/>
              <a:t>5</a:t>
            </a:r>
            <a:r>
              <a:rPr kumimoji="1" lang="ja-JP" altLang="en-US" sz="2400" dirty="0"/>
              <a:t>件</a:t>
            </a:r>
            <a:endParaRPr kumimoji="1" lang="en-US" altLang="ja-JP" sz="2400" dirty="0"/>
          </a:p>
          <a:p>
            <a:pPr marL="0" indent="0">
              <a:buNone/>
            </a:pPr>
            <a:r>
              <a:rPr lang="ja-JP" altLang="en-US" sz="2400" dirty="0"/>
              <a:t>・受け入れ側の教育体制の整備　</a:t>
            </a:r>
            <a:r>
              <a:rPr lang="en-US" altLang="ja-JP" sz="2400" dirty="0"/>
              <a:t>3</a:t>
            </a:r>
            <a:r>
              <a:rPr lang="ja-JP" altLang="en-US" sz="2400" dirty="0"/>
              <a:t>件</a:t>
            </a:r>
            <a:endParaRPr lang="en-US" altLang="ja-JP" sz="2400" dirty="0"/>
          </a:p>
          <a:p>
            <a:pPr marL="0" indent="0">
              <a:buNone/>
            </a:pPr>
            <a:endParaRPr lang="en-US" altLang="ja-JP" dirty="0"/>
          </a:p>
          <a:p>
            <a:pPr marL="0" indent="0">
              <a:buNone/>
            </a:pPr>
            <a:r>
              <a:rPr lang="ja-JP" altLang="en-US" b="1" dirty="0"/>
              <a:t>４</a:t>
            </a:r>
            <a:r>
              <a:rPr lang="en-US" altLang="ja-JP" b="1" dirty="0"/>
              <a:t>.</a:t>
            </a:r>
            <a:r>
              <a:rPr lang="ja-JP" altLang="en-US" b="1" dirty="0"/>
              <a:t>タスクシフトの充実によるジェネラル看護師のすべき仕事の明確化</a:t>
            </a:r>
            <a:r>
              <a:rPr lang="ja-JP" altLang="en-US" dirty="0"/>
              <a:t>　</a:t>
            </a:r>
            <a:endParaRPr lang="en-US" altLang="ja-JP" dirty="0"/>
          </a:p>
          <a:p>
            <a:pPr marL="0" indent="0">
              <a:buNone/>
            </a:pPr>
            <a:endParaRPr lang="en-US" altLang="ja-JP" sz="100" dirty="0"/>
          </a:p>
          <a:p>
            <a:pPr marL="0" indent="0">
              <a:buNone/>
            </a:pPr>
            <a:r>
              <a:rPr lang="ja-JP" altLang="en-US" sz="2400" dirty="0"/>
              <a:t>・看護補助者確保、特定看護師育成などの育成 推進　</a:t>
            </a:r>
            <a:r>
              <a:rPr lang="en-US" altLang="ja-JP" sz="2400" dirty="0"/>
              <a:t>2</a:t>
            </a:r>
            <a:r>
              <a:rPr lang="ja-JP" altLang="en-US" sz="2400" dirty="0"/>
              <a:t>件</a:t>
            </a:r>
            <a:endParaRPr lang="en-US" altLang="ja-JP" sz="2400" dirty="0"/>
          </a:p>
        </p:txBody>
      </p:sp>
      <p:sp>
        <p:nvSpPr>
          <p:cNvPr id="4" name="スライド番号プレースホルダー 3">
            <a:extLst>
              <a:ext uri="{FF2B5EF4-FFF2-40B4-BE49-F238E27FC236}">
                <a16:creationId xmlns:a16="http://schemas.microsoft.com/office/drawing/2014/main" id="{E7981BAA-BE37-486D-9C2B-8DEE76C06E18}"/>
              </a:ext>
            </a:extLst>
          </p:cNvPr>
          <p:cNvSpPr>
            <a:spLocks noGrp="1"/>
          </p:cNvSpPr>
          <p:nvPr>
            <p:ph type="sldNum" sz="quarter" idx="12"/>
          </p:nvPr>
        </p:nvSpPr>
        <p:spPr/>
        <p:txBody>
          <a:bodyPr/>
          <a:lstStyle/>
          <a:p>
            <a:fld id="{980AB6A0-6586-4CB8-8B91-4384F801DBD7}" type="slidenum">
              <a:rPr kumimoji="1" lang="ja-JP" altLang="en-US" smtClean="0"/>
              <a:t>17</a:t>
            </a:fld>
            <a:endParaRPr kumimoji="1" lang="ja-JP" altLang="en-US"/>
          </a:p>
        </p:txBody>
      </p:sp>
    </p:spTree>
    <p:extLst>
      <p:ext uri="{BB962C8B-B14F-4D97-AF65-F5344CB8AC3E}">
        <p14:creationId xmlns:p14="http://schemas.microsoft.com/office/powerpoint/2010/main" val="490678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663057-F689-4122-9BB5-047590185B3D}"/>
              </a:ext>
            </a:extLst>
          </p:cNvPr>
          <p:cNvSpPr>
            <a:spLocks noGrp="1"/>
          </p:cNvSpPr>
          <p:nvPr>
            <p:ph type="title"/>
          </p:nvPr>
        </p:nvSpPr>
        <p:spPr/>
        <p:txBody>
          <a:bodyPr/>
          <a:lstStyle/>
          <a:p>
            <a:r>
              <a:rPr lang="ja-JP" altLang="en-US" b="1" dirty="0"/>
              <a:t>〇調査目的　</a:t>
            </a:r>
            <a:endParaRPr kumimoji="1" lang="ja-JP" altLang="en-US" dirty="0"/>
          </a:p>
        </p:txBody>
      </p:sp>
      <p:sp>
        <p:nvSpPr>
          <p:cNvPr id="3" name="コンテンツ プレースホルダー 2">
            <a:extLst>
              <a:ext uri="{FF2B5EF4-FFF2-40B4-BE49-F238E27FC236}">
                <a16:creationId xmlns:a16="http://schemas.microsoft.com/office/drawing/2014/main" id="{B0013C8A-16B8-47B3-A323-1A3EF9000A12}"/>
              </a:ext>
            </a:extLst>
          </p:cNvPr>
          <p:cNvSpPr>
            <a:spLocks noGrp="1"/>
          </p:cNvSpPr>
          <p:nvPr>
            <p:ph idx="1"/>
          </p:nvPr>
        </p:nvSpPr>
        <p:spPr/>
        <p:txBody>
          <a:bodyPr>
            <a:normAutofit/>
          </a:bodyPr>
          <a:lstStyle/>
          <a:p>
            <a:pPr marL="514350" indent="-514350">
              <a:buFont typeface="+mj-lt"/>
              <a:buAutoNum type="arabicPeriod"/>
            </a:pPr>
            <a:r>
              <a:rPr lang="ja-JP" altLang="ja-JP" sz="4000" dirty="0"/>
              <a:t>「地域看護師養成に関する看護職連携キャリア支援事業」に関わる</a:t>
            </a:r>
            <a:r>
              <a:rPr lang="ja-JP" altLang="ja-JP" sz="4000" dirty="0">
                <a:solidFill>
                  <a:srgbClr val="FF0000"/>
                </a:solidFill>
              </a:rPr>
              <a:t>現場ニード</a:t>
            </a:r>
            <a:r>
              <a:rPr lang="ja-JP" altLang="ja-JP" sz="4000" dirty="0"/>
              <a:t>を明らかにする</a:t>
            </a:r>
            <a:br>
              <a:rPr lang="en-US" altLang="ja-JP" sz="4000" dirty="0"/>
            </a:br>
            <a:endParaRPr lang="en-US" altLang="ja-JP" sz="4000" dirty="0"/>
          </a:p>
          <a:p>
            <a:pPr marL="514350" indent="-514350">
              <a:buFont typeface="+mj-lt"/>
              <a:buAutoNum type="arabicPeriod"/>
            </a:pPr>
            <a:r>
              <a:rPr lang="ja-JP" altLang="en-US" sz="4000" b="1" dirty="0"/>
              <a:t> </a:t>
            </a:r>
            <a:r>
              <a:rPr lang="ja-JP" altLang="ja-JP" sz="4000" dirty="0"/>
              <a:t>モデル事業を</a:t>
            </a:r>
            <a:r>
              <a:rPr lang="ja-JP" altLang="ja-JP" sz="4000" dirty="0">
                <a:solidFill>
                  <a:srgbClr val="FF0000"/>
                </a:solidFill>
              </a:rPr>
              <a:t>推進する要因</a:t>
            </a:r>
            <a:r>
              <a:rPr lang="ja-JP" altLang="ja-JP" sz="4000" dirty="0"/>
              <a:t>について明らかにする</a:t>
            </a:r>
            <a:endParaRPr lang="en-US" altLang="ja-JP" sz="4000" dirty="0"/>
          </a:p>
          <a:p>
            <a:pPr marL="514350" indent="-514350">
              <a:buFont typeface="+mj-lt"/>
              <a:buAutoNum type="arabicPeriod"/>
            </a:pPr>
            <a:endParaRPr kumimoji="1" lang="en-US" altLang="ja-JP" sz="4000" dirty="0"/>
          </a:p>
        </p:txBody>
      </p:sp>
      <p:sp>
        <p:nvSpPr>
          <p:cNvPr id="4" name="スライド番号プレースホルダー 3">
            <a:extLst>
              <a:ext uri="{FF2B5EF4-FFF2-40B4-BE49-F238E27FC236}">
                <a16:creationId xmlns:a16="http://schemas.microsoft.com/office/drawing/2014/main" id="{093F99D4-8DDE-4816-891F-2BDB87AC848F}"/>
              </a:ext>
            </a:extLst>
          </p:cNvPr>
          <p:cNvSpPr>
            <a:spLocks noGrp="1"/>
          </p:cNvSpPr>
          <p:nvPr>
            <p:ph type="sldNum" sz="quarter" idx="12"/>
          </p:nvPr>
        </p:nvSpPr>
        <p:spPr/>
        <p:txBody>
          <a:bodyPr/>
          <a:lstStyle/>
          <a:p>
            <a:fld id="{980AB6A0-6586-4CB8-8B91-4384F801DBD7}" type="slidenum">
              <a:rPr kumimoji="1" lang="ja-JP" altLang="en-US" smtClean="0"/>
              <a:t>2</a:t>
            </a:fld>
            <a:endParaRPr kumimoji="1" lang="ja-JP" altLang="en-US"/>
          </a:p>
        </p:txBody>
      </p:sp>
    </p:spTree>
    <p:extLst>
      <p:ext uri="{BB962C8B-B14F-4D97-AF65-F5344CB8AC3E}">
        <p14:creationId xmlns:p14="http://schemas.microsoft.com/office/powerpoint/2010/main" val="1577554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98F15D9-6E16-406C-9FA2-C9B9750A5D46}"/>
              </a:ext>
            </a:extLst>
          </p:cNvPr>
          <p:cNvSpPr>
            <a:spLocks noGrp="1"/>
          </p:cNvSpPr>
          <p:nvPr>
            <p:ph idx="1"/>
          </p:nvPr>
        </p:nvSpPr>
        <p:spPr>
          <a:xfrm>
            <a:off x="307572" y="1690688"/>
            <a:ext cx="11884428" cy="6391656"/>
          </a:xfrm>
        </p:spPr>
        <p:txBody>
          <a:bodyPr>
            <a:normAutofit/>
          </a:bodyPr>
          <a:lstStyle/>
          <a:p>
            <a:pPr lvl="1"/>
            <a:r>
              <a:rPr lang="ja-JP" altLang="ja-JP" sz="2800" b="1" dirty="0"/>
              <a:t>対象</a:t>
            </a:r>
            <a:r>
              <a:rPr lang="ja-JP" altLang="en-US" sz="2800" b="1" dirty="0"/>
              <a:t>　</a:t>
            </a:r>
            <a:r>
              <a:rPr lang="en-US" altLang="ja-JP" sz="2800" dirty="0"/>
              <a:t>2019</a:t>
            </a:r>
            <a:r>
              <a:rPr lang="ja-JP" altLang="ja-JP" sz="2800" dirty="0"/>
              <a:t>年度</a:t>
            </a:r>
            <a:r>
              <a:rPr lang="ja-JP" altLang="ja-JP" sz="2800" dirty="0">
                <a:solidFill>
                  <a:srgbClr val="FF0000"/>
                </a:solidFill>
              </a:rPr>
              <a:t>神奈川県看護師養成実習病院連絡協議会に所属する</a:t>
            </a:r>
            <a:endParaRPr lang="en-US" altLang="ja-JP" sz="2800" dirty="0">
              <a:solidFill>
                <a:srgbClr val="FF0000"/>
              </a:solidFill>
            </a:endParaRPr>
          </a:p>
          <a:p>
            <a:pPr marL="457200" lvl="1" indent="0">
              <a:buNone/>
            </a:pPr>
            <a:r>
              <a:rPr lang="ja-JP" altLang="en-US" sz="2800" dirty="0"/>
              <a:t>　　　　</a:t>
            </a:r>
            <a:r>
              <a:rPr lang="ja-JP" altLang="ja-JP" sz="2800" dirty="0"/>
              <a:t>神奈川県内の病院　</a:t>
            </a:r>
            <a:r>
              <a:rPr lang="en-US" altLang="ja-JP" sz="2800" dirty="0">
                <a:solidFill>
                  <a:srgbClr val="FF0000"/>
                </a:solidFill>
              </a:rPr>
              <a:t>128</a:t>
            </a:r>
            <a:r>
              <a:rPr lang="ja-JP" altLang="ja-JP" sz="2800" dirty="0">
                <a:solidFill>
                  <a:srgbClr val="FF0000"/>
                </a:solidFill>
              </a:rPr>
              <a:t>病院</a:t>
            </a:r>
            <a:r>
              <a:rPr lang="ja-JP" altLang="en-US" sz="2800" dirty="0">
                <a:solidFill>
                  <a:srgbClr val="FF0000"/>
                </a:solidFill>
              </a:rPr>
              <a:t>　看護部長回答</a:t>
            </a:r>
            <a:endParaRPr lang="en-US" altLang="ja-JP" sz="2800" dirty="0">
              <a:solidFill>
                <a:srgbClr val="FF0000"/>
              </a:solidFill>
            </a:endParaRPr>
          </a:p>
          <a:p>
            <a:pPr lvl="1"/>
            <a:r>
              <a:rPr lang="ja-JP" altLang="ja-JP" sz="2800" b="1" dirty="0"/>
              <a:t>期間</a:t>
            </a:r>
            <a:r>
              <a:rPr lang="ja-JP" altLang="en-US" sz="2800" b="1" dirty="0"/>
              <a:t>　</a:t>
            </a:r>
            <a:r>
              <a:rPr lang="en-US" altLang="ja-JP" sz="2800" dirty="0"/>
              <a:t>2020</a:t>
            </a:r>
            <a:r>
              <a:rPr lang="ja-JP" altLang="ja-JP" sz="2800" dirty="0"/>
              <a:t>年</a:t>
            </a:r>
            <a:r>
              <a:rPr lang="en-US" altLang="ja-JP" sz="2800" dirty="0"/>
              <a:t>1</a:t>
            </a:r>
            <a:r>
              <a:rPr lang="ja-JP" altLang="ja-JP" sz="2800" dirty="0"/>
              <a:t>月</a:t>
            </a:r>
            <a:r>
              <a:rPr lang="en-US" altLang="ja-JP" sz="2800" dirty="0"/>
              <a:t>17</a:t>
            </a:r>
            <a:r>
              <a:rPr lang="ja-JP" altLang="ja-JP" sz="2800" dirty="0"/>
              <a:t>日～</a:t>
            </a:r>
            <a:r>
              <a:rPr lang="en-US" altLang="ja-JP" sz="2800" dirty="0"/>
              <a:t>2020</a:t>
            </a:r>
            <a:r>
              <a:rPr lang="ja-JP" altLang="ja-JP" sz="2800" dirty="0"/>
              <a:t>年</a:t>
            </a:r>
            <a:r>
              <a:rPr lang="en-US" altLang="ja-JP" sz="2800" dirty="0"/>
              <a:t>2</a:t>
            </a:r>
            <a:r>
              <a:rPr lang="ja-JP" altLang="ja-JP" sz="2800" dirty="0"/>
              <a:t>月</a:t>
            </a:r>
            <a:r>
              <a:rPr lang="en-US" altLang="ja-JP" sz="2800" dirty="0"/>
              <a:t>10</a:t>
            </a:r>
            <a:r>
              <a:rPr lang="ja-JP" altLang="ja-JP" sz="2800" dirty="0"/>
              <a:t>日</a:t>
            </a:r>
            <a:endParaRPr lang="en-US" altLang="ja-JP" sz="2800" dirty="0"/>
          </a:p>
          <a:p>
            <a:pPr lvl="1"/>
            <a:r>
              <a:rPr lang="ja-JP" altLang="en-US" sz="2800" b="1" dirty="0"/>
              <a:t>項目</a:t>
            </a:r>
            <a:r>
              <a:rPr lang="ja-JP" altLang="en-US" sz="2800" dirty="0"/>
              <a:t>　　　　</a:t>
            </a:r>
            <a:endParaRPr lang="en-US" altLang="ja-JP" sz="2800" dirty="0"/>
          </a:p>
          <a:p>
            <a:pPr marL="457200" lvl="1" indent="0">
              <a:buNone/>
            </a:pPr>
            <a:endParaRPr kumimoji="1" lang="ja-JP" altLang="en-US" dirty="0"/>
          </a:p>
        </p:txBody>
      </p:sp>
      <p:sp>
        <p:nvSpPr>
          <p:cNvPr id="4" name="タイトル 1">
            <a:extLst>
              <a:ext uri="{FF2B5EF4-FFF2-40B4-BE49-F238E27FC236}">
                <a16:creationId xmlns:a16="http://schemas.microsoft.com/office/drawing/2014/main" id="{35663057-F689-4122-9BB5-047590185B3D}"/>
              </a:ext>
            </a:extLst>
          </p:cNvPr>
          <p:cNvSpPr>
            <a:spLocks noGrp="1"/>
          </p:cNvSpPr>
          <p:nvPr>
            <p:ph type="title"/>
          </p:nvPr>
        </p:nvSpPr>
        <p:spPr>
          <a:xfrm>
            <a:off x="838200" y="365125"/>
            <a:ext cx="10515600" cy="1325563"/>
          </a:xfrm>
        </p:spPr>
        <p:txBody>
          <a:bodyPr/>
          <a:lstStyle/>
          <a:p>
            <a:r>
              <a:rPr lang="ja-JP" altLang="en-US" b="1" dirty="0"/>
              <a:t>〇調査方法　</a:t>
            </a:r>
            <a:endParaRPr kumimoji="1" lang="ja-JP" altLang="en-US" dirty="0"/>
          </a:p>
        </p:txBody>
      </p:sp>
      <p:graphicFrame>
        <p:nvGraphicFramePr>
          <p:cNvPr id="2" name="表 1"/>
          <p:cNvGraphicFramePr>
            <a:graphicFrameLocks noGrp="1"/>
          </p:cNvGraphicFramePr>
          <p:nvPr>
            <p:extLst>
              <p:ext uri="{D42A27DB-BD31-4B8C-83A1-F6EECF244321}">
                <p14:modId xmlns:p14="http://schemas.microsoft.com/office/powerpoint/2010/main" val="2852082489"/>
              </p:ext>
            </p:extLst>
          </p:nvPr>
        </p:nvGraphicFramePr>
        <p:xfrm>
          <a:off x="2102659" y="3325091"/>
          <a:ext cx="9251141" cy="3383280"/>
        </p:xfrm>
        <a:graphic>
          <a:graphicData uri="http://schemas.openxmlformats.org/drawingml/2006/table">
            <a:tbl>
              <a:tblPr firstRow="1" bandRow="1">
                <a:tableStyleId>{69CF1AB2-1976-4502-BF36-3FF5EA218861}</a:tableStyleId>
              </a:tblPr>
              <a:tblGrid>
                <a:gridCol w="913550">
                  <a:extLst>
                    <a:ext uri="{9D8B030D-6E8A-4147-A177-3AD203B41FA5}">
                      <a16:colId xmlns:a16="http://schemas.microsoft.com/office/drawing/2014/main" val="1117780412"/>
                    </a:ext>
                  </a:extLst>
                </a:gridCol>
                <a:gridCol w="8337591">
                  <a:extLst>
                    <a:ext uri="{9D8B030D-6E8A-4147-A177-3AD203B41FA5}">
                      <a16:colId xmlns:a16="http://schemas.microsoft.com/office/drawing/2014/main" val="4282694236"/>
                    </a:ext>
                  </a:extLst>
                </a:gridCol>
              </a:tblGrid>
              <a:tr h="370840">
                <a:tc>
                  <a:txBody>
                    <a:bodyPr/>
                    <a:lstStyle/>
                    <a:p>
                      <a:pPr algn="ctr"/>
                      <a:r>
                        <a:rPr kumimoji="1" lang="ja-JP" altLang="en-US" sz="3200" b="0" dirty="0"/>
                        <a:t>①</a:t>
                      </a:r>
                    </a:p>
                  </a:txBody>
                  <a:tcPr/>
                </a:tc>
                <a:tc>
                  <a:txBody>
                    <a:bodyPr/>
                    <a:lstStyle/>
                    <a:p>
                      <a:r>
                        <a:rPr lang="ja-JP" altLang="ja-JP" sz="3200" b="0" dirty="0"/>
                        <a:t>看護職員の充足状況</a:t>
                      </a:r>
                      <a:endParaRPr kumimoji="1" lang="ja-JP" altLang="en-US" sz="3200" b="0" dirty="0"/>
                    </a:p>
                  </a:txBody>
                  <a:tcPr/>
                </a:tc>
                <a:extLst>
                  <a:ext uri="{0D108BD9-81ED-4DB2-BD59-A6C34878D82A}">
                    <a16:rowId xmlns:a16="http://schemas.microsoft.com/office/drawing/2014/main" val="1556758844"/>
                  </a:ext>
                </a:extLst>
              </a:tr>
              <a:tr h="370840">
                <a:tc>
                  <a:txBody>
                    <a:bodyPr/>
                    <a:lstStyle/>
                    <a:p>
                      <a:pPr algn="ctr"/>
                      <a:r>
                        <a:rPr kumimoji="1" lang="ja-JP" altLang="en-US" sz="3200" dirty="0"/>
                        <a:t>②</a:t>
                      </a:r>
                    </a:p>
                  </a:txBody>
                  <a:tcPr/>
                </a:tc>
                <a:tc>
                  <a:txBody>
                    <a:bodyPr/>
                    <a:lstStyle/>
                    <a:p>
                      <a:r>
                        <a:rPr lang="ja-JP" altLang="ja-JP" sz="3200" dirty="0"/>
                        <a:t>充足させたい理由と採用背景</a:t>
                      </a:r>
                      <a:endParaRPr kumimoji="1" lang="ja-JP" altLang="en-US" sz="3200" dirty="0"/>
                    </a:p>
                  </a:txBody>
                  <a:tcPr/>
                </a:tc>
                <a:extLst>
                  <a:ext uri="{0D108BD9-81ED-4DB2-BD59-A6C34878D82A}">
                    <a16:rowId xmlns:a16="http://schemas.microsoft.com/office/drawing/2014/main" val="1066869050"/>
                  </a:ext>
                </a:extLst>
              </a:tr>
              <a:tr h="370840">
                <a:tc>
                  <a:txBody>
                    <a:bodyPr/>
                    <a:lstStyle/>
                    <a:p>
                      <a:pPr algn="ctr"/>
                      <a:r>
                        <a:rPr kumimoji="1" lang="ja-JP" altLang="en-US" sz="3200" dirty="0"/>
                        <a:t>③</a:t>
                      </a:r>
                    </a:p>
                  </a:txBody>
                  <a:tcPr/>
                </a:tc>
                <a:tc>
                  <a:txBody>
                    <a:bodyPr/>
                    <a:lstStyle/>
                    <a:p>
                      <a:r>
                        <a:rPr lang="ja-JP" altLang="ja-JP" sz="3200" dirty="0"/>
                        <a:t>本支援事業と類似する現存の出向システム稼働状況</a:t>
                      </a:r>
                      <a:endParaRPr kumimoji="1" lang="ja-JP" altLang="en-US" sz="3200" dirty="0"/>
                    </a:p>
                  </a:txBody>
                  <a:tcPr/>
                </a:tc>
                <a:extLst>
                  <a:ext uri="{0D108BD9-81ED-4DB2-BD59-A6C34878D82A}">
                    <a16:rowId xmlns:a16="http://schemas.microsoft.com/office/drawing/2014/main" val="2831704750"/>
                  </a:ext>
                </a:extLst>
              </a:tr>
              <a:tr h="370840">
                <a:tc>
                  <a:txBody>
                    <a:bodyPr/>
                    <a:lstStyle/>
                    <a:p>
                      <a:pPr algn="ctr"/>
                      <a:r>
                        <a:rPr kumimoji="1" lang="ja-JP" altLang="en-US" sz="3200" dirty="0"/>
                        <a:t>④</a:t>
                      </a:r>
                    </a:p>
                  </a:txBody>
                  <a:tcPr/>
                </a:tc>
                <a:tc>
                  <a:txBody>
                    <a:bodyPr/>
                    <a:lstStyle/>
                    <a:p>
                      <a:r>
                        <a:rPr lang="ja-JP" altLang="ja-JP" sz="3200" dirty="0"/>
                        <a:t>出向システムへの成果期待</a:t>
                      </a:r>
                      <a:endParaRPr kumimoji="1" lang="ja-JP" altLang="en-US" sz="3200" dirty="0"/>
                    </a:p>
                  </a:txBody>
                  <a:tcPr/>
                </a:tc>
                <a:extLst>
                  <a:ext uri="{0D108BD9-81ED-4DB2-BD59-A6C34878D82A}">
                    <a16:rowId xmlns:a16="http://schemas.microsoft.com/office/drawing/2014/main" val="2765444083"/>
                  </a:ext>
                </a:extLst>
              </a:tr>
              <a:tr h="370840">
                <a:tc>
                  <a:txBody>
                    <a:bodyPr/>
                    <a:lstStyle/>
                    <a:p>
                      <a:pPr algn="ctr"/>
                      <a:r>
                        <a:rPr kumimoji="1" lang="ja-JP" altLang="en-US" sz="3200" dirty="0"/>
                        <a:t>⑤</a:t>
                      </a:r>
                    </a:p>
                  </a:txBody>
                  <a:tcPr/>
                </a:tc>
                <a:tc>
                  <a:txBody>
                    <a:bodyPr/>
                    <a:lstStyle/>
                    <a:p>
                      <a:r>
                        <a:rPr lang="ja-JP" altLang="ja-JP" sz="3200" dirty="0"/>
                        <a:t>支援事業への参画意思</a:t>
                      </a:r>
                      <a:endParaRPr kumimoji="1" lang="ja-JP" altLang="en-US" sz="3200" dirty="0"/>
                    </a:p>
                  </a:txBody>
                  <a:tcPr/>
                </a:tc>
                <a:extLst>
                  <a:ext uri="{0D108BD9-81ED-4DB2-BD59-A6C34878D82A}">
                    <a16:rowId xmlns:a16="http://schemas.microsoft.com/office/drawing/2014/main" val="1491841541"/>
                  </a:ext>
                </a:extLst>
              </a:tr>
            </a:tbl>
          </a:graphicData>
        </a:graphic>
      </p:graphicFrame>
      <p:sp>
        <p:nvSpPr>
          <p:cNvPr id="5" name="スライド番号プレースホルダー 4">
            <a:extLst>
              <a:ext uri="{FF2B5EF4-FFF2-40B4-BE49-F238E27FC236}">
                <a16:creationId xmlns:a16="http://schemas.microsoft.com/office/drawing/2014/main" id="{F0CA2C4F-DF25-4517-9E0A-774BA661E86B}"/>
              </a:ext>
            </a:extLst>
          </p:cNvPr>
          <p:cNvSpPr>
            <a:spLocks noGrp="1"/>
          </p:cNvSpPr>
          <p:nvPr>
            <p:ph type="sldNum" sz="quarter" idx="12"/>
          </p:nvPr>
        </p:nvSpPr>
        <p:spPr/>
        <p:txBody>
          <a:bodyPr/>
          <a:lstStyle/>
          <a:p>
            <a:fld id="{980AB6A0-6586-4CB8-8B91-4384F801DBD7}" type="slidenum">
              <a:rPr kumimoji="1" lang="ja-JP" altLang="en-US" smtClean="0"/>
              <a:t>3</a:t>
            </a:fld>
            <a:endParaRPr kumimoji="1" lang="ja-JP" altLang="en-US"/>
          </a:p>
        </p:txBody>
      </p:sp>
    </p:spTree>
    <p:extLst>
      <p:ext uri="{BB962C8B-B14F-4D97-AF65-F5344CB8AC3E}">
        <p14:creationId xmlns:p14="http://schemas.microsoft.com/office/powerpoint/2010/main" val="2964983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F98F15D9-6E16-406C-9FA2-C9B9750A5D46}"/>
              </a:ext>
            </a:extLst>
          </p:cNvPr>
          <p:cNvSpPr>
            <a:spLocks noGrp="1"/>
          </p:cNvSpPr>
          <p:nvPr>
            <p:ph idx="1"/>
          </p:nvPr>
        </p:nvSpPr>
        <p:spPr>
          <a:xfrm>
            <a:off x="423951" y="1767287"/>
            <a:ext cx="11884428" cy="6391656"/>
          </a:xfrm>
        </p:spPr>
        <p:txBody>
          <a:bodyPr>
            <a:normAutofit/>
          </a:bodyPr>
          <a:lstStyle/>
          <a:p>
            <a:pPr marL="457200" lvl="1" indent="0">
              <a:buNone/>
            </a:pPr>
            <a:r>
              <a:rPr lang="ja-JP" altLang="en-US" sz="3600" dirty="0"/>
              <a:t>調査項目</a:t>
            </a:r>
            <a:r>
              <a:rPr lang="en-US" altLang="ja-JP" sz="3600" dirty="0"/>
              <a:t>5</a:t>
            </a:r>
            <a:r>
              <a:rPr lang="ja-JP" altLang="ja-JP" sz="3600" dirty="0" err="1"/>
              <a:t>つの</a:t>
            </a:r>
            <a:r>
              <a:rPr lang="ja-JP" altLang="en-US" sz="3600" dirty="0"/>
              <a:t>大</a:t>
            </a:r>
            <a:r>
              <a:rPr lang="ja-JP" altLang="ja-JP" sz="3600" dirty="0"/>
              <a:t>項目</a:t>
            </a:r>
            <a:r>
              <a:rPr lang="ja-JP" altLang="en-US" sz="3600" dirty="0"/>
              <a:t>に</a:t>
            </a:r>
            <a:r>
              <a:rPr lang="ja-JP" altLang="ja-JP" sz="3600" dirty="0"/>
              <a:t>ついて、</a:t>
            </a:r>
            <a:endParaRPr lang="en-US" altLang="ja-JP" sz="3600" dirty="0"/>
          </a:p>
          <a:p>
            <a:pPr marL="457200" lvl="1" indent="0">
              <a:buNone/>
            </a:pPr>
            <a:r>
              <a:rPr lang="ja-JP" altLang="en-US" sz="3600" dirty="0"/>
              <a:t>　</a:t>
            </a:r>
            <a:endParaRPr kumimoji="1" lang="ja-JP" altLang="en-US" sz="3600" dirty="0"/>
          </a:p>
        </p:txBody>
      </p:sp>
      <p:sp>
        <p:nvSpPr>
          <p:cNvPr id="4" name="タイトル 1">
            <a:extLst>
              <a:ext uri="{FF2B5EF4-FFF2-40B4-BE49-F238E27FC236}">
                <a16:creationId xmlns:a16="http://schemas.microsoft.com/office/drawing/2014/main" id="{35663057-F689-4122-9BB5-047590185B3D}"/>
              </a:ext>
            </a:extLst>
          </p:cNvPr>
          <p:cNvSpPr>
            <a:spLocks noGrp="1"/>
          </p:cNvSpPr>
          <p:nvPr>
            <p:ph type="title"/>
          </p:nvPr>
        </p:nvSpPr>
        <p:spPr>
          <a:xfrm>
            <a:off x="838200" y="365125"/>
            <a:ext cx="10515600" cy="1325563"/>
          </a:xfrm>
        </p:spPr>
        <p:txBody>
          <a:bodyPr/>
          <a:lstStyle/>
          <a:p>
            <a:r>
              <a:rPr lang="ja-JP" altLang="en-US" b="1" dirty="0"/>
              <a:t>〇分析方法　</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693965716"/>
              </p:ext>
            </p:extLst>
          </p:nvPr>
        </p:nvGraphicFramePr>
        <p:xfrm>
          <a:off x="308958" y="2655609"/>
          <a:ext cx="6118628" cy="3383280"/>
        </p:xfrm>
        <a:graphic>
          <a:graphicData uri="http://schemas.openxmlformats.org/drawingml/2006/table">
            <a:tbl>
              <a:tblPr firstRow="1" bandRow="1">
                <a:tableStyleId>{69CF1AB2-1976-4502-BF36-3FF5EA218861}</a:tableStyleId>
              </a:tblPr>
              <a:tblGrid>
                <a:gridCol w="604214">
                  <a:extLst>
                    <a:ext uri="{9D8B030D-6E8A-4147-A177-3AD203B41FA5}">
                      <a16:colId xmlns:a16="http://schemas.microsoft.com/office/drawing/2014/main" val="1117780412"/>
                    </a:ext>
                  </a:extLst>
                </a:gridCol>
                <a:gridCol w="5514414">
                  <a:extLst>
                    <a:ext uri="{9D8B030D-6E8A-4147-A177-3AD203B41FA5}">
                      <a16:colId xmlns:a16="http://schemas.microsoft.com/office/drawing/2014/main" val="4282694236"/>
                    </a:ext>
                  </a:extLst>
                </a:gridCol>
              </a:tblGrid>
              <a:tr h="559262">
                <a:tc>
                  <a:txBody>
                    <a:bodyPr/>
                    <a:lstStyle/>
                    <a:p>
                      <a:pPr algn="ctr"/>
                      <a:r>
                        <a:rPr kumimoji="1" lang="ja-JP" altLang="en-US" sz="3200" b="0" dirty="0"/>
                        <a:t>①</a:t>
                      </a:r>
                    </a:p>
                  </a:txBody>
                  <a:tcPr/>
                </a:tc>
                <a:tc>
                  <a:txBody>
                    <a:bodyPr/>
                    <a:lstStyle/>
                    <a:p>
                      <a:r>
                        <a:rPr lang="ja-JP" altLang="ja-JP" sz="3200" b="0" dirty="0"/>
                        <a:t>看護職員の充足状況</a:t>
                      </a:r>
                      <a:endParaRPr kumimoji="1" lang="ja-JP" altLang="en-US" sz="3200" b="0" dirty="0"/>
                    </a:p>
                  </a:txBody>
                  <a:tcPr/>
                </a:tc>
                <a:extLst>
                  <a:ext uri="{0D108BD9-81ED-4DB2-BD59-A6C34878D82A}">
                    <a16:rowId xmlns:a16="http://schemas.microsoft.com/office/drawing/2014/main" val="1556758844"/>
                  </a:ext>
                </a:extLst>
              </a:tr>
              <a:tr h="370840">
                <a:tc>
                  <a:txBody>
                    <a:bodyPr/>
                    <a:lstStyle/>
                    <a:p>
                      <a:pPr algn="ctr"/>
                      <a:r>
                        <a:rPr kumimoji="1" lang="ja-JP" altLang="en-US" sz="3200" dirty="0"/>
                        <a:t>②</a:t>
                      </a:r>
                    </a:p>
                  </a:txBody>
                  <a:tcPr/>
                </a:tc>
                <a:tc>
                  <a:txBody>
                    <a:bodyPr/>
                    <a:lstStyle/>
                    <a:p>
                      <a:r>
                        <a:rPr lang="ja-JP" altLang="ja-JP" sz="3200" dirty="0"/>
                        <a:t>充足させたい理由と採用背景</a:t>
                      </a:r>
                      <a:endParaRPr kumimoji="1" lang="ja-JP" altLang="en-US" sz="3200" dirty="0"/>
                    </a:p>
                  </a:txBody>
                  <a:tcPr/>
                </a:tc>
                <a:extLst>
                  <a:ext uri="{0D108BD9-81ED-4DB2-BD59-A6C34878D82A}">
                    <a16:rowId xmlns:a16="http://schemas.microsoft.com/office/drawing/2014/main" val="1066869050"/>
                  </a:ext>
                </a:extLst>
              </a:tr>
              <a:tr h="370840">
                <a:tc>
                  <a:txBody>
                    <a:bodyPr/>
                    <a:lstStyle/>
                    <a:p>
                      <a:pPr algn="ctr"/>
                      <a:r>
                        <a:rPr kumimoji="1" lang="ja-JP" altLang="en-US" sz="3200" dirty="0"/>
                        <a:t>③</a:t>
                      </a:r>
                    </a:p>
                  </a:txBody>
                  <a:tcPr/>
                </a:tc>
                <a:tc>
                  <a:txBody>
                    <a:bodyPr/>
                    <a:lstStyle/>
                    <a:p>
                      <a:r>
                        <a:rPr lang="ja-JP" altLang="ja-JP" sz="3200" dirty="0"/>
                        <a:t>本支援事業と類似する現存の出向システム稼働状況</a:t>
                      </a:r>
                      <a:endParaRPr kumimoji="1" lang="ja-JP" altLang="en-US" sz="3200" dirty="0"/>
                    </a:p>
                  </a:txBody>
                  <a:tcPr/>
                </a:tc>
                <a:extLst>
                  <a:ext uri="{0D108BD9-81ED-4DB2-BD59-A6C34878D82A}">
                    <a16:rowId xmlns:a16="http://schemas.microsoft.com/office/drawing/2014/main" val="2831704750"/>
                  </a:ext>
                </a:extLst>
              </a:tr>
              <a:tr h="370840">
                <a:tc>
                  <a:txBody>
                    <a:bodyPr/>
                    <a:lstStyle/>
                    <a:p>
                      <a:pPr algn="ctr"/>
                      <a:r>
                        <a:rPr kumimoji="1" lang="ja-JP" altLang="en-US" sz="3200" dirty="0"/>
                        <a:t>④</a:t>
                      </a:r>
                    </a:p>
                  </a:txBody>
                  <a:tcPr/>
                </a:tc>
                <a:tc>
                  <a:txBody>
                    <a:bodyPr/>
                    <a:lstStyle/>
                    <a:p>
                      <a:r>
                        <a:rPr lang="ja-JP" altLang="ja-JP" sz="3200" dirty="0"/>
                        <a:t>出向システムへの成果期待</a:t>
                      </a:r>
                      <a:endParaRPr kumimoji="1" lang="ja-JP" altLang="en-US" sz="3200" dirty="0"/>
                    </a:p>
                  </a:txBody>
                  <a:tcPr/>
                </a:tc>
                <a:extLst>
                  <a:ext uri="{0D108BD9-81ED-4DB2-BD59-A6C34878D82A}">
                    <a16:rowId xmlns:a16="http://schemas.microsoft.com/office/drawing/2014/main" val="2765444083"/>
                  </a:ext>
                </a:extLst>
              </a:tr>
              <a:tr h="370840">
                <a:tc>
                  <a:txBody>
                    <a:bodyPr/>
                    <a:lstStyle/>
                    <a:p>
                      <a:pPr algn="ctr"/>
                      <a:r>
                        <a:rPr kumimoji="1" lang="ja-JP" altLang="en-US" sz="3200" dirty="0"/>
                        <a:t>⑤</a:t>
                      </a:r>
                    </a:p>
                  </a:txBody>
                  <a:tcPr/>
                </a:tc>
                <a:tc>
                  <a:txBody>
                    <a:bodyPr/>
                    <a:lstStyle/>
                    <a:p>
                      <a:r>
                        <a:rPr lang="ja-JP" altLang="ja-JP" sz="3200" dirty="0"/>
                        <a:t>支援事業への参画意思</a:t>
                      </a:r>
                      <a:endParaRPr kumimoji="1" lang="ja-JP" altLang="en-US" sz="3200" dirty="0"/>
                    </a:p>
                  </a:txBody>
                  <a:tcPr/>
                </a:tc>
                <a:extLst>
                  <a:ext uri="{0D108BD9-81ED-4DB2-BD59-A6C34878D82A}">
                    <a16:rowId xmlns:a16="http://schemas.microsoft.com/office/drawing/2014/main" val="1491841541"/>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687694381"/>
              </p:ext>
            </p:extLst>
          </p:nvPr>
        </p:nvGraphicFramePr>
        <p:xfrm>
          <a:off x="7282580" y="3751503"/>
          <a:ext cx="4761960" cy="1158240"/>
        </p:xfrm>
        <a:graphic>
          <a:graphicData uri="http://schemas.openxmlformats.org/drawingml/2006/table">
            <a:tbl>
              <a:tblPr firstRow="1" bandRow="1">
                <a:tableStyleId>{8A107856-5554-42FB-B03E-39F5DBC370BA}</a:tableStyleId>
              </a:tblPr>
              <a:tblGrid>
                <a:gridCol w="470243">
                  <a:extLst>
                    <a:ext uri="{9D8B030D-6E8A-4147-A177-3AD203B41FA5}">
                      <a16:colId xmlns:a16="http://schemas.microsoft.com/office/drawing/2014/main" val="1117780412"/>
                    </a:ext>
                  </a:extLst>
                </a:gridCol>
                <a:gridCol w="4291717">
                  <a:extLst>
                    <a:ext uri="{9D8B030D-6E8A-4147-A177-3AD203B41FA5}">
                      <a16:colId xmlns:a16="http://schemas.microsoft.com/office/drawing/2014/main" val="4282694236"/>
                    </a:ext>
                  </a:extLst>
                </a:gridCol>
              </a:tblGrid>
              <a:tr h="370840">
                <a:tc>
                  <a:txBody>
                    <a:bodyPr/>
                    <a:lstStyle/>
                    <a:p>
                      <a:pPr algn="ctr"/>
                      <a:r>
                        <a:rPr kumimoji="1" lang="ja-JP" altLang="en-US" sz="3200" b="0" dirty="0"/>
                        <a:t>①</a:t>
                      </a:r>
                    </a:p>
                  </a:txBody>
                  <a:tcPr/>
                </a:tc>
                <a:tc>
                  <a:txBody>
                    <a:bodyPr/>
                    <a:lstStyle/>
                    <a:p>
                      <a:r>
                        <a:rPr lang="ja-JP" altLang="ja-JP" sz="3200" b="0" dirty="0"/>
                        <a:t>二次医療圏ごと</a:t>
                      </a:r>
                      <a:endParaRPr kumimoji="1" lang="ja-JP" altLang="en-US" sz="3200" b="0" dirty="0"/>
                    </a:p>
                  </a:txBody>
                  <a:tcPr/>
                </a:tc>
                <a:extLst>
                  <a:ext uri="{0D108BD9-81ED-4DB2-BD59-A6C34878D82A}">
                    <a16:rowId xmlns:a16="http://schemas.microsoft.com/office/drawing/2014/main" val="1556758844"/>
                  </a:ext>
                </a:extLst>
              </a:tr>
              <a:tr h="370840">
                <a:tc>
                  <a:txBody>
                    <a:bodyPr/>
                    <a:lstStyle/>
                    <a:p>
                      <a:pPr algn="ctr"/>
                      <a:r>
                        <a:rPr kumimoji="1" lang="ja-JP" altLang="en-US" sz="3200" dirty="0"/>
                        <a:t>②</a:t>
                      </a:r>
                    </a:p>
                  </a:txBody>
                  <a:tcPr/>
                </a:tc>
                <a:tc>
                  <a:txBody>
                    <a:bodyPr/>
                    <a:lstStyle/>
                    <a:p>
                      <a:r>
                        <a:rPr lang="ja-JP" altLang="en-US" sz="3200" dirty="0"/>
                        <a:t>病床</a:t>
                      </a:r>
                      <a:r>
                        <a:rPr lang="ja-JP" altLang="ja-JP" sz="3200" dirty="0"/>
                        <a:t>機能ごと</a:t>
                      </a:r>
                      <a:endParaRPr kumimoji="1" lang="ja-JP" altLang="en-US" sz="3200" dirty="0"/>
                    </a:p>
                  </a:txBody>
                  <a:tcPr/>
                </a:tc>
                <a:extLst>
                  <a:ext uri="{0D108BD9-81ED-4DB2-BD59-A6C34878D82A}">
                    <a16:rowId xmlns:a16="http://schemas.microsoft.com/office/drawing/2014/main" val="1066869050"/>
                  </a:ext>
                </a:extLst>
              </a:tr>
            </a:tbl>
          </a:graphicData>
        </a:graphic>
      </p:graphicFrame>
      <p:sp>
        <p:nvSpPr>
          <p:cNvPr id="7" name="乗算 6"/>
          <p:cNvSpPr/>
          <p:nvPr/>
        </p:nvSpPr>
        <p:spPr>
          <a:xfrm>
            <a:off x="6486713" y="3940033"/>
            <a:ext cx="795867" cy="78118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EAA7ED3C-0ECA-411C-AD2F-8D6699ECCBFF}"/>
              </a:ext>
            </a:extLst>
          </p:cNvPr>
          <p:cNvSpPr>
            <a:spLocks noGrp="1"/>
          </p:cNvSpPr>
          <p:nvPr>
            <p:ph type="sldNum" sz="quarter" idx="12"/>
          </p:nvPr>
        </p:nvSpPr>
        <p:spPr/>
        <p:txBody>
          <a:bodyPr/>
          <a:lstStyle/>
          <a:p>
            <a:fld id="{980AB6A0-6586-4CB8-8B91-4384F801DBD7}" type="slidenum">
              <a:rPr kumimoji="1" lang="ja-JP" altLang="en-US" smtClean="0"/>
              <a:t>4</a:t>
            </a:fld>
            <a:endParaRPr kumimoji="1" lang="ja-JP" altLang="en-US"/>
          </a:p>
        </p:txBody>
      </p:sp>
    </p:spTree>
    <p:extLst>
      <p:ext uri="{BB962C8B-B14F-4D97-AF65-F5344CB8AC3E}">
        <p14:creationId xmlns:p14="http://schemas.microsoft.com/office/powerpoint/2010/main" val="1266173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5663057-F689-4122-9BB5-047590185B3D}"/>
              </a:ext>
            </a:extLst>
          </p:cNvPr>
          <p:cNvSpPr>
            <a:spLocks noGrp="1"/>
          </p:cNvSpPr>
          <p:nvPr>
            <p:ph type="title"/>
          </p:nvPr>
        </p:nvSpPr>
        <p:spPr/>
        <p:txBody>
          <a:bodyPr/>
          <a:lstStyle/>
          <a:p>
            <a:r>
              <a:rPr kumimoji="1" lang="ja-JP" altLang="en-US" dirty="0"/>
              <a:t>〇調査結果</a:t>
            </a:r>
          </a:p>
        </p:txBody>
      </p:sp>
      <p:sp>
        <p:nvSpPr>
          <p:cNvPr id="3" name="コンテンツ プレースホルダー 2">
            <a:extLst>
              <a:ext uri="{FF2B5EF4-FFF2-40B4-BE49-F238E27FC236}">
                <a16:creationId xmlns:a16="http://schemas.microsoft.com/office/drawing/2014/main" id="{B0013C8A-16B8-47B3-A323-1A3EF9000A12}"/>
              </a:ext>
            </a:extLst>
          </p:cNvPr>
          <p:cNvSpPr>
            <a:spLocks noGrp="1"/>
          </p:cNvSpPr>
          <p:nvPr>
            <p:ph idx="1"/>
          </p:nvPr>
        </p:nvSpPr>
        <p:spPr>
          <a:xfrm>
            <a:off x="385813" y="2311687"/>
            <a:ext cx="10515600" cy="4791306"/>
          </a:xfrm>
        </p:spPr>
        <p:txBody>
          <a:bodyPr>
            <a:normAutofit/>
          </a:bodyPr>
          <a:lstStyle/>
          <a:p>
            <a:pPr marL="514350" indent="-514350">
              <a:buFont typeface="+mj-lt"/>
              <a:buAutoNum type="arabicPeriod"/>
            </a:pPr>
            <a:r>
              <a:rPr lang="ja-JP" altLang="ja-JP" sz="3600" dirty="0"/>
              <a:t>回収</a:t>
            </a:r>
            <a:r>
              <a:rPr lang="ja-JP" altLang="en-US" sz="3600" dirty="0"/>
              <a:t>　</a:t>
            </a:r>
            <a:r>
              <a:rPr lang="en-US" altLang="ja-JP" sz="3600" dirty="0"/>
              <a:t>60</a:t>
            </a:r>
            <a:r>
              <a:rPr lang="ja-JP" altLang="ja-JP" sz="3600" dirty="0"/>
              <a:t>病院</a:t>
            </a:r>
            <a:br>
              <a:rPr lang="en-US" altLang="ja-JP" sz="3600" dirty="0"/>
            </a:br>
            <a:r>
              <a:rPr lang="ja-JP" altLang="en-US" sz="3600" dirty="0"/>
              <a:t>（</a:t>
            </a:r>
            <a:r>
              <a:rPr lang="ja-JP" altLang="ja-JP" sz="3600" dirty="0"/>
              <a:t>回収率</a:t>
            </a:r>
            <a:r>
              <a:rPr lang="en-US" altLang="ja-JP" sz="3600" dirty="0"/>
              <a:t> 46.9</a:t>
            </a:r>
            <a:r>
              <a:rPr lang="ja-JP" altLang="en-US" sz="3600" dirty="0"/>
              <a:t>％）</a:t>
            </a:r>
            <a:br>
              <a:rPr lang="en-US" altLang="ja-JP" sz="3600" dirty="0"/>
            </a:br>
            <a:endParaRPr lang="en-US" altLang="ja-JP" sz="3600" dirty="0"/>
          </a:p>
          <a:p>
            <a:pPr marL="514350" indent="-514350">
              <a:buFont typeface="+mj-lt"/>
              <a:buAutoNum type="arabicPeriod"/>
            </a:pPr>
            <a:r>
              <a:rPr lang="ja-JP" altLang="ja-JP" sz="3600" dirty="0"/>
              <a:t>回答病院の属性</a:t>
            </a:r>
            <a:endParaRPr lang="en-US" altLang="ja-JP" sz="3600" dirty="0"/>
          </a:p>
          <a:p>
            <a:pPr lvl="1">
              <a:buFont typeface="Wingdings" panose="05000000000000000000" pitchFamily="2" charset="2"/>
              <a:buChar char="l"/>
            </a:pPr>
            <a:r>
              <a:rPr lang="ja-JP" altLang="ja-JP" sz="3200" dirty="0"/>
              <a:t>横浜</a:t>
            </a:r>
            <a:r>
              <a:rPr lang="ja-JP" altLang="en-US" sz="3200" dirty="0"/>
              <a:t>地区　　</a:t>
            </a:r>
            <a:r>
              <a:rPr lang="ja-JP" altLang="ja-JP" sz="3200" dirty="0"/>
              <a:t>（</a:t>
            </a:r>
            <a:r>
              <a:rPr lang="en-US" altLang="ja-JP" sz="3200" dirty="0"/>
              <a:t>40</a:t>
            </a:r>
            <a:r>
              <a:rPr lang="ja-JP" altLang="ja-JP" sz="3200" dirty="0"/>
              <a:t>％）</a:t>
            </a:r>
            <a:endParaRPr lang="en-US" altLang="ja-JP" sz="3200" dirty="0"/>
          </a:p>
          <a:p>
            <a:pPr lvl="1">
              <a:buFont typeface="Wingdings" panose="05000000000000000000" pitchFamily="2" charset="2"/>
              <a:buChar char="l"/>
            </a:pPr>
            <a:r>
              <a:rPr lang="ja-JP" altLang="ja-JP" sz="3200" dirty="0"/>
              <a:t>一般急性期</a:t>
            </a:r>
            <a:r>
              <a:rPr lang="ja-JP" altLang="en-US" sz="3200" dirty="0"/>
              <a:t>　</a:t>
            </a:r>
            <a:r>
              <a:rPr lang="ja-JP" altLang="ja-JP" sz="3200" dirty="0"/>
              <a:t>（</a:t>
            </a:r>
            <a:r>
              <a:rPr lang="en-US" altLang="ja-JP" sz="3200" dirty="0"/>
              <a:t>52</a:t>
            </a:r>
            <a:r>
              <a:rPr lang="ja-JP" altLang="ja-JP" sz="3200" dirty="0"/>
              <a:t>％）</a:t>
            </a:r>
            <a:endParaRPr lang="en-US" altLang="ja-JP" sz="3200" dirty="0"/>
          </a:p>
          <a:p>
            <a:pPr lvl="1">
              <a:buFont typeface="Wingdings" panose="05000000000000000000" pitchFamily="2" charset="2"/>
              <a:buChar char="l"/>
            </a:pPr>
            <a:r>
              <a:rPr lang="ja-JP" altLang="ja-JP" sz="3200" dirty="0"/>
              <a:t>一般</a:t>
            </a:r>
            <a:r>
              <a:rPr lang="ja-JP" altLang="en-US" sz="3200" dirty="0"/>
              <a:t>病床　　</a:t>
            </a:r>
            <a:r>
              <a:rPr lang="ja-JP" altLang="ja-JP" sz="3200" dirty="0"/>
              <a:t>（</a:t>
            </a:r>
            <a:r>
              <a:rPr lang="en-US" altLang="ja-JP" sz="3200" dirty="0"/>
              <a:t>46</a:t>
            </a:r>
            <a:r>
              <a:rPr lang="ja-JP" altLang="ja-JP" sz="3200" dirty="0"/>
              <a:t>％）</a:t>
            </a:r>
            <a:endParaRPr lang="en-US" altLang="ja-JP" sz="3200" dirty="0"/>
          </a:p>
          <a:p>
            <a:pPr lvl="1">
              <a:buFont typeface="Wingdings" panose="05000000000000000000" pitchFamily="2" charset="2"/>
              <a:buChar char="l"/>
            </a:pPr>
            <a:r>
              <a:rPr lang="ja-JP" altLang="ja-JP" sz="3200" dirty="0"/>
              <a:t>二次救急指定病院（</a:t>
            </a:r>
            <a:r>
              <a:rPr lang="en-US" altLang="ja-JP" sz="3200" dirty="0"/>
              <a:t>65</a:t>
            </a:r>
            <a:r>
              <a:rPr lang="ja-JP" altLang="ja-JP" sz="3200" dirty="0"/>
              <a:t>％）</a:t>
            </a:r>
            <a:br>
              <a:rPr lang="en-US" altLang="ja-JP" sz="3200" dirty="0"/>
            </a:br>
            <a:endParaRPr lang="en-US" altLang="ja-JP" sz="3200" dirty="0"/>
          </a:p>
        </p:txBody>
      </p:sp>
      <p:graphicFrame>
        <p:nvGraphicFramePr>
          <p:cNvPr id="4" name="オブジェクト 3">
            <a:extLst>
              <a:ext uri="{FF2B5EF4-FFF2-40B4-BE49-F238E27FC236}">
                <a16:creationId xmlns:a16="http://schemas.microsoft.com/office/drawing/2014/main" id="{4BF78828-BD8C-40FF-A5F3-EC18B2F9D248}"/>
              </a:ext>
            </a:extLst>
          </p:cNvPr>
          <p:cNvGraphicFramePr>
            <a:graphicFrameLocks noChangeAspect="1"/>
          </p:cNvGraphicFramePr>
          <p:nvPr>
            <p:extLst>
              <p:ext uri="{D42A27DB-BD31-4B8C-83A1-F6EECF244321}">
                <p14:modId xmlns:p14="http://schemas.microsoft.com/office/powerpoint/2010/main" val="2880678441"/>
              </p:ext>
            </p:extLst>
          </p:nvPr>
        </p:nvGraphicFramePr>
        <p:xfrm>
          <a:off x="6018415" y="506441"/>
          <a:ext cx="6068290" cy="6596552"/>
        </p:xfrm>
        <a:graphic>
          <a:graphicData uri="http://schemas.openxmlformats.org/presentationml/2006/ole">
            <mc:AlternateContent xmlns:mc="http://schemas.openxmlformats.org/markup-compatibility/2006">
              <mc:Choice xmlns:v="urn:schemas-microsoft-com:vml" Requires="v">
                <p:oleObj name="Document" r:id="rId3" imgW="5394960" imgH="5743793" progId="Word.Document.12">
                  <p:embed/>
                </p:oleObj>
              </mc:Choice>
              <mc:Fallback>
                <p:oleObj name="Document" r:id="rId3" imgW="5394960" imgH="5743793" progId="Word.Document.12">
                  <p:embed/>
                  <p:pic>
                    <p:nvPicPr>
                      <p:cNvPr id="4" name="オブジェクト 3">
                        <a:extLst>
                          <a:ext uri="{FF2B5EF4-FFF2-40B4-BE49-F238E27FC236}">
                            <a16:creationId xmlns:a16="http://schemas.microsoft.com/office/drawing/2014/main" id="{4BF78828-BD8C-40FF-A5F3-EC18B2F9D248}"/>
                          </a:ext>
                        </a:extLst>
                      </p:cNvPr>
                      <p:cNvPicPr/>
                      <p:nvPr/>
                    </p:nvPicPr>
                    <p:blipFill>
                      <a:blip r:embed="rId4"/>
                      <a:stretch>
                        <a:fillRect/>
                      </a:stretch>
                    </p:blipFill>
                    <p:spPr>
                      <a:xfrm>
                        <a:off x="6018415" y="506441"/>
                        <a:ext cx="6068290" cy="6596552"/>
                      </a:xfrm>
                      <a:prstGeom prst="rect">
                        <a:avLst/>
                      </a:prstGeom>
                    </p:spPr>
                  </p:pic>
                </p:oleObj>
              </mc:Fallback>
            </mc:AlternateContent>
          </a:graphicData>
        </a:graphic>
      </p:graphicFrame>
      <p:sp>
        <p:nvSpPr>
          <p:cNvPr id="5" name="スライド番号プレースホルダー 4">
            <a:extLst>
              <a:ext uri="{FF2B5EF4-FFF2-40B4-BE49-F238E27FC236}">
                <a16:creationId xmlns:a16="http://schemas.microsoft.com/office/drawing/2014/main" id="{06973FCC-20BF-4A3D-B4DD-33FAEB26434D}"/>
              </a:ext>
            </a:extLst>
          </p:cNvPr>
          <p:cNvSpPr>
            <a:spLocks noGrp="1"/>
          </p:cNvSpPr>
          <p:nvPr>
            <p:ph type="sldNum" sz="quarter" idx="12"/>
          </p:nvPr>
        </p:nvSpPr>
        <p:spPr/>
        <p:txBody>
          <a:bodyPr/>
          <a:lstStyle/>
          <a:p>
            <a:fld id="{980AB6A0-6586-4CB8-8B91-4384F801DBD7}" type="slidenum">
              <a:rPr kumimoji="1" lang="ja-JP" altLang="en-US" smtClean="0"/>
              <a:t>5</a:t>
            </a:fld>
            <a:endParaRPr kumimoji="1" lang="ja-JP" altLang="en-US"/>
          </a:p>
        </p:txBody>
      </p:sp>
    </p:spTree>
    <p:extLst>
      <p:ext uri="{BB962C8B-B14F-4D97-AF65-F5344CB8AC3E}">
        <p14:creationId xmlns:p14="http://schemas.microsoft.com/office/powerpoint/2010/main" val="3503072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517799" y="-12865"/>
            <a:ext cx="9625263" cy="6870865"/>
          </a:xfrm>
          <a:prstGeom prst="rect">
            <a:avLst/>
          </a:prstGeom>
        </p:spPr>
      </p:pic>
      <p:sp>
        <p:nvSpPr>
          <p:cNvPr id="5" name="テキスト ボックス 4"/>
          <p:cNvSpPr txBox="1"/>
          <p:nvPr/>
        </p:nvSpPr>
        <p:spPr>
          <a:xfrm>
            <a:off x="2508499" y="1855589"/>
            <a:ext cx="954107"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相模原</a:t>
            </a:r>
          </a:p>
        </p:txBody>
      </p:sp>
      <p:sp>
        <p:nvSpPr>
          <p:cNvPr id="7" name="テキスト ボックス 6"/>
          <p:cNvSpPr txBox="1"/>
          <p:nvPr/>
        </p:nvSpPr>
        <p:spPr>
          <a:xfrm>
            <a:off x="1994665" y="5030429"/>
            <a:ext cx="1027667" cy="400110"/>
          </a:xfrm>
          <a:prstGeom prst="rect">
            <a:avLst/>
          </a:prstGeom>
          <a:solidFill>
            <a:srgbClr val="92D050"/>
          </a:solidFill>
        </p:spPr>
        <p:txBody>
          <a:bodyPr wrap="square" rtlCol="0">
            <a:spAutoFit/>
          </a:bodyPr>
          <a:lstStyle/>
          <a:p>
            <a:pPr algn="ctr"/>
            <a:r>
              <a:rPr kumimoji="1" lang="ja-JP" altLang="en-US" sz="2000" dirty="0">
                <a:latin typeface="ＭＳ Ｐゴシック" panose="020B0600070205080204" pitchFamily="50" charset="-128"/>
                <a:ea typeface="ＭＳ Ｐゴシック" panose="020B0600070205080204" pitchFamily="50" charset="-128"/>
              </a:rPr>
              <a:t>県　西</a:t>
            </a:r>
          </a:p>
        </p:txBody>
      </p:sp>
      <p:sp>
        <p:nvSpPr>
          <p:cNvPr id="8" name="テキスト ボックス 7"/>
          <p:cNvSpPr txBox="1"/>
          <p:nvPr/>
        </p:nvSpPr>
        <p:spPr>
          <a:xfrm>
            <a:off x="3167342" y="3833669"/>
            <a:ext cx="1210588" cy="400110"/>
          </a:xfrm>
          <a:prstGeom prst="rect">
            <a:avLst/>
          </a:prstGeom>
          <a:solidFill>
            <a:schemeClr val="accent4">
              <a:lumMod val="60000"/>
              <a:lumOff val="40000"/>
            </a:schemeClr>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湘南西部</a:t>
            </a:r>
          </a:p>
        </p:txBody>
      </p:sp>
      <p:sp>
        <p:nvSpPr>
          <p:cNvPr id="10" name="テキスト ボックス 9"/>
          <p:cNvSpPr txBox="1"/>
          <p:nvPr/>
        </p:nvSpPr>
        <p:spPr>
          <a:xfrm>
            <a:off x="4377930" y="3022458"/>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県　央</a:t>
            </a:r>
          </a:p>
        </p:txBody>
      </p:sp>
      <p:sp>
        <p:nvSpPr>
          <p:cNvPr id="11" name="テキスト ボックス 10"/>
          <p:cNvSpPr txBox="1"/>
          <p:nvPr/>
        </p:nvSpPr>
        <p:spPr>
          <a:xfrm>
            <a:off x="4869409" y="4428831"/>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湘南東部</a:t>
            </a:r>
          </a:p>
        </p:txBody>
      </p:sp>
      <p:sp>
        <p:nvSpPr>
          <p:cNvPr id="13" name="テキスト ボックス 12"/>
          <p:cNvSpPr txBox="1"/>
          <p:nvPr/>
        </p:nvSpPr>
        <p:spPr>
          <a:xfrm>
            <a:off x="7216369" y="5332001"/>
            <a:ext cx="1595309"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横須賀・三浦</a:t>
            </a:r>
          </a:p>
        </p:txBody>
      </p:sp>
      <p:sp>
        <p:nvSpPr>
          <p:cNvPr id="14" name="テキスト ボックス 13"/>
          <p:cNvSpPr txBox="1"/>
          <p:nvPr/>
        </p:nvSpPr>
        <p:spPr>
          <a:xfrm>
            <a:off x="6782596" y="926858"/>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川崎北部</a:t>
            </a:r>
          </a:p>
        </p:txBody>
      </p:sp>
      <p:sp>
        <p:nvSpPr>
          <p:cNvPr id="15" name="テキスト ボックス 14"/>
          <p:cNvSpPr txBox="1"/>
          <p:nvPr/>
        </p:nvSpPr>
        <p:spPr>
          <a:xfrm>
            <a:off x="7810895" y="1655534"/>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川崎南部</a:t>
            </a:r>
          </a:p>
        </p:txBody>
      </p:sp>
      <p:sp>
        <p:nvSpPr>
          <p:cNvPr id="16" name="テキスト ボックス 15"/>
          <p:cNvSpPr txBox="1"/>
          <p:nvPr/>
        </p:nvSpPr>
        <p:spPr>
          <a:xfrm>
            <a:off x="6269249" y="2510578"/>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　浜</a:t>
            </a:r>
          </a:p>
        </p:txBody>
      </p:sp>
      <p:graphicFrame>
        <p:nvGraphicFramePr>
          <p:cNvPr id="17" name="表 16"/>
          <p:cNvGraphicFramePr>
            <a:graphicFrameLocks noGrp="1"/>
          </p:cNvGraphicFramePr>
          <p:nvPr>
            <p:extLst>
              <p:ext uri="{D42A27DB-BD31-4B8C-83A1-F6EECF244321}">
                <p14:modId xmlns:p14="http://schemas.microsoft.com/office/powerpoint/2010/main" val="1545547707"/>
              </p:ext>
            </p:extLst>
          </p:nvPr>
        </p:nvGraphicFramePr>
        <p:xfrm>
          <a:off x="9226940" y="2510575"/>
          <a:ext cx="2823101" cy="3221535"/>
        </p:xfrm>
        <a:graphic>
          <a:graphicData uri="http://schemas.openxmlformats.org/drawingml/2006/table">
            <a:tbl>
              <a:tblPr firstRow="1" bandRow="1">
                <a:tableStyleId>{5C22544A-7EE6-4342-B048-85BDC9FD1C3A}</a:tableStyleId>
              </a:tblPr>
              <a:tblGrid>
                <a:gridCol w="2823101">
                  <a:extLst>
                    <a:ext uri="{9D8B030D-6E8A-4147-A177-3AD203B41FA5}">
                      <a16:colId xmlns:a16="http://schemas.microsoft.com/office/drawing/2014/main" val="2479035677"/>
                    </a:ext>
                  </a:extLst>
                </a:gridCol>
              </a:tblGrid>
              <a:tr h="644307">
                <a:tc>
                  <a:txBody>
                    <a:bodyPr/>
                    <a:lstStyle/>
                    <a:p>
                      <a:pPr algn="ctr"/>
                      <a:r>
                        <a:rPr kumimoji="1" lang="ja-JP" altLang="en-US" sz="2800" dirty="0"/>
                        <a:t>医療</a:t>
                      </a:r>
                      <a:r>
                        <a:rPr kumimoji="1" lang="en-US" altLang="ja-JP" sz="2800" dirty="0"/>
                        <a:t>/</a:t>
                      </a:r>
                      <a:r>
                        <a:rPr kumimoji="1" lang="ja-JP" altLang="en-US" sz="2800" dirty="0"/>
                        <a:t>病床機能</a:t>
                      </a:r>
                    </a:p>
                  </a:txBody>
                  <a:tcPr anchor="ctr"/>
                </a:tc>
                <a:extLst>
                  <a:ext uri="{0D108BD9-81ED-4DB2-BD59-A6C34878D82A}">
                    <a16:rowId xmlns:a16="http://schemas.microsoft.com/office/drawing/2014/main" val="2946761319"/>
                  </a:ext>
                </a:extLst>
              </a:tr>
              <a:tr h="644307">
                <a:tc>
                  <a:txBody>
                    <a:bodyPr/>
                    <a:lstStyle/>
                    <a:p>
                      <a:r>
                        <a:rPr kumimoji="1" lang="ja-JP" altLang="en-US" sz="2800" dirty="0"/>
                        <a:t>高度急性期</a:t>
                      </a:r>
                    </a:p>
                  </a:txBody>
                  <a:tcPr anchor="ctr">
                    <a:solidFill>
                      <a:srgbClr val="FF6600"/>
                    </a:solidFill>
                  </a:tcPr>
                </a:tc>
                <a:extLst>
                  <a:ext uri="{0D108BD9-81ED-4DB2-BD59-A6C34878D82A}">
                    <a16:rowId xmlns:a16="http://schemas.microsoft.com/office/drawing/2014/main" val="2440301938"/>
                  </a:ext>
                </a:extLst>
              </a:tr>
              <a:tr h="644307">
                <a:tc>
                  <a:txBody>
                    <a:bodyPr/>
                    <a:lstStyle/>
                    <a:p>
                      <a:r>
                        <a:rPr kumimoji="1" lang="ja-JP" altLang="en-US" sz="2800" dirty="0"/>
                        <a:t>一般急性期</a:t>
                      </a:r>
                    </a:p>
                  </a:txBody>
                  <a:tcPr anchor="ctr">
                    <a:solidFill>
                      <a:srgbClr val="FF6600"/>
                    </a:solidFill>
                  </a:tcPr>
                </a:tc>
                <a:extLst>
                  <a:ext uri="{0D108BD9-81ED-4DB2-BD59-A6C34878D82A}">
                    <a16:rowId xmlns:a16="http://schemas.microsoft.com/office/drawing/2014/main" val="2241432359"/>
                  </a:ext>
                </a:extLst>
              </a:tr>
              <a:tr h="644307">
                <a:tc>
                  <a:txBody>
                    <a:bodyPr/>
                    <a:lstStyle/>
                    <a:p>
                      <a:r>
                        <a:rPr kumimoji="1" lang="ja-JP" altLang="en-US" sz="2800" dirty="0"/>
                        <a:t>回復期</a:t>
                      </a:r>
                    </a:p>
                  </a:txBody>
                  <a:tcPr anchor="ctr"/>
                </a:tc>
                <a:extLst>
                  <a:ext uri="{0D108BD9-81ED-4DB2-BD59-A6C34878D82A}">
                    <a16:rowId xmlns:a16="http://schemas.microsoft.com/office/drawing/2014/main" val="609709430"/>
                  </a:ext>
                </a:extLst>
              </a:tr>
              <a:tr h="644307">
                <a:tc>
                  <a:txBody>
                    <a:bodyPr/>
                    <a:lstStyle/>
                    <a:p>
                      <a:r>
                        <a:rPr kumimoji="1" lang="ja-JP" altLang="en-US" sz="2800" dirty="0"/>
                        <a:t>慢性期</a:t>
                      </a:r>
                    </a:p>
                  </a:txBody>
                  <a:tcPr anchor="ctr"/>
                </a:tc>
                <a:extLst>
                  <a:ext uri="{0D108BD9-81ED-4DB2-BD59-A6C34878D82A}">
                    <a16:rowId xmlns:a16="http://schemas.microsoft.com/office/drawing/2014/main" val="3819672476"/>
                  </a:ext>
                </a:extLst>
              </a:tr>
            </a:tbl>
          </a:graphicData>
        </a:graphic>
      </p:graphicFrame>
      <p:sp>
        <p:nvSpPr>
          <p:cNvPr id="19" name="楕円 18"/>
          <p:cNvSpPr/>
          <p:nvPr/>
        </p:nvSpPr>
        <p:spPr>
          <a:xfrm>
            <a:off x="6492740" y="4990156"/>
            <a:ext cx="1790299" cy="1790299"/>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p:cNvSpPr/>
          <p:nvPr/>
        </p:nvSpPr>
        <p:spPr>
          <a:xfrm>
            <a:off x="2944816" y="3422568"/>
            <a:ext cx="1632754" cy="1567588"/>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p:cNvSpPr/>
          <p:nvPr/>
        </p:nvSpPr>
        <p:spPr>
          <a:xfrm>
            <a:off x="6663120" y="993908"/>
            <a:ext cx="906230" cy="897165"/>
          </a:xfrm>
          <a:prstGeom prst="ellipse">
            <a:avLst/>
          </a:prstGeom>
          <a:solidFill>
            <a:srgbClr val="FFC000">
              <a:alpha val="3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p:cNvSpPr/>
          <p:nvPr/>
        </p:nvSpPr>
        <p:spPr>
          <a:xfrm>
            <a:off x="3462606" y="2354966"/>
            <a:ext cx="1008398" cy="912258"/>
          </a:xfrm>
          <a:prstGeom prst="ellipse">
            <a:avLst/>
          </a:prstGeom>
          <a:solidFill>
            <a:srgbClr val="FFC000">
              <a:alpha val="3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楕円 22"/>
          <p:cNvSpPr/>
          <p:nvPr/>
        </p:nvSpPr>
        <p:spPr>
          <a:xfrm>
            <a:off x="1582137" y="3975705"/>
            <a:ext cx="1080264" cy="1014451"/>
          </a:xfrm>
          <a:prstGeom prst="ellipse">
            <a:avLst/>
          </a:prstGeom>
          <a:solidFill>
            <a:srgbClr val="FFC000">
              <a:alpha val="3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0" y="135583"/>
            <a:ext cx="4852610" cy="523220"/>
          </a:xfrm>
          <a:prstGeom prst="rect">
            <a:avLst/>
          </a:prstGeom>
          <a:solidFill>
            <a:schemeClr val="bg1"/>
          </a:solidFill>
        </p:spPr>
        <p:txBody>
          <a:bodyPr wrap="none">
            <a:spAutoFit/>
          </a:bodyPr>
          <a:lstStyle/>
          <a:p>
            <a:r>
              <a:rPr lang="ja-JP" altLang="en-US" sz="2800" b="1" dirty="0"/>
              <a:t>項目①　看護職員の充足状況</a:t>
            </a:r>
            <a:endParaRPr lang="ja-JP" altLang="en-US" sz="2800" dirty="0"/>
          </a:p>
        </p:txBody>
      </p:sp>
      <p:sp>
        <p:nvSpPr>
          <p:cNvPr id="2" name="スライド番号プレースホルダー 1">
            <a:extLst>
              <a:ext uri="{FF2B5EF4-FFF2-40B4-BE49-F238E27FC236}">
                <a16:creationId xmlns:a16="http://schemas.microsoft.com/office/drawing/2014/main" id="{D77384A0-33EF-4D8C-880D-6ECF2453BE52}"/>
              </a:ext>
            </a:extLst>
          </p:cNvPr>
          <p:cNvSpPr>
            <a:spLocks noGrp="1"/>
          </p:cNvSpPr>
          <p:nvPr>
            <p:ph type="sldNum" sz="quarter" idx="12"/>
          </p:nvPr>
        </p:nvSpPr>
        <p:spPr/>
        <p:txBody>
          <a:bodyPr/>
          <a:lstStyle/>
          <a:p>
            <a:fld id="{980AB6A0-6586-4CB8-8B91-4384F801DBD7}" type="slidenum">
              <a:rPr kumimoji="1" lang="ja-JP" altLang="en-US" smtClean="0"/>
              <a:t>6</a:t>
            </a:fld>
            <a:endParaRPr kumimoji="1" lang="ja-JP" altLang="en-US"/>
          </a:p>
        </p:txBody>
      </p:sp>
    </p:spTree>
    <p:extLst>
      <p:ext uri="{BB962C8B-B14F-4D97-AF65-F5344CB8AC3E}">
        <p14:creationId xmlns:p14="http://schemas.microsoft.com/office/powerpoint/2010/main" val="912263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71B9990-31F2-42BF-B884-FBF37F4105D1}"/>
              </a:ext>
            </a:extLst>
          </p:cNvPr>
          <p:cNvSpPr>
            <a:spLocks noGrp="1"/>
          </p:cNvSpPr>
          <p:nvPr>
            <p:ph type="title"/>
          </p:nvPr>
        </p:nvSpPr>
        <p:spPr>
          <a:xfrm>
            <a:off x="838200" y="342715"/>
            <a:ext cx="10515600" cy="1108582"/>
          </a:xfrm>
        </p:spPr>
        <p:txBody>
          <a:bodyPr>
            <a:normAutofit/>
          </a:bodyPr>
          <a:lstStyle/>
          <a:p>
            <a:r>
              <a:rPr kumimoji="1" lang="ja-JP" altLang="en-US" dirty="0"/>
              <a:t>項目②　</a:t>
            </a:r>
            <a:r>
              <a:rPr lang="ja-JP" altLang="ja-JP" dirty="0"/>
              <a:t>充足させたい理由と採用背景</a:t>
            </a:r>
            <a:endParaRPr kumimoji="1" lang="ja-JP" altLang="en-US" dirty="0"/>
          </a:p>
        </p:txBody>
      </p:sp>
      <p:sp>
        <p:nvSpPr>
          <p:cNvPr id="3" name="コンテンツ プレースホルダー 2">
            <a:extLst>
              <a:ext uri="{FF2B5EF4-FFF2-40B4-BE49-F238E27FC236}">
                <a16:creationId xmlns:a16="http://schemas.microsoft.com/office/drawing/2014/main" id="{4D3403B5-E37F-48A0-83D4-21896E0D2C9C}"/>
              </a:ext>
            </a:extLst>
          </p:cNvPr>
          <p:cNvSpPr>
            <a:spLocks noGrp="1"/>
          </p:cNvSpPr>
          <p:nvPr>
            <p:ph idx="1"/>
          </p:nvPr>
        </p:nvSpPr>
        <p:spPr>
          <a:xfrm>
            <a:off x="-117764" y="1451297"/>
            <a:ext cx="10608425" cy="2580375"/>
          </a:xfrm>
        </p:spPr>
        <p:txBody>
          <a:bodyPr>
            <a:noAutofit/>
          </a:bodyPr>
          <a:lstStyle/>
          <a:p>
            <a:pPr marL="457200" lvl="1" indent="0">
              <a:buNone/>
            </a:pPr>
            <a:r>
              <a:rPr lang="en-US" altLang="ja-JP" sz="3200" dirty="0"/>
              <a:t>1.</a:t>
            </a:r>
            <a:r>
              <a:rPr lang="ja-JP" altLang="en-US" sz="3200" dirty="0"/>
              <a:t>看護職員を必要とする理由</a:t>
            </a:r>
            <a:endParaRPr lang="en-US" altLang="ja-JP" sz="3200" dirty="0"/>
          </a:p>
          <a:p>
            <a:pPr lvl="2">
              <a:buFont typeface="Wingdings" panose="05000000000000000000" pitchFamily="2" charset="2"/>
              <a:buChar char="l"/>
            </a:pPr>
            <a:r>
              <a:rPr lang="ja-JP" altLang="en-US" sz="3200" dirty="0"/>
              <a:t>労務管理</a:t>
            </a:r>
            <a:endParaRPr lang="en-US" altLang="ja-JP" sz="3200" dirty="0"/>
          </a:p>
          <a:p>
            <a:pPr lvl="2">
              <a:buFont typeface="Wingdings" panose="05000000000000000000" pitchFamily="2" charset="2"/>
              <a:buChar char="l"/>
            </a:pPr>
            <a:r>
              <a:rPr lang="ja-JP" altLang="en-US" sz="3200" dirty="0"/>
              <a:t>現場の働きやすさの向上</a:t>
            </a:r>
            <a:endParaRPr lang="en-US" altLang="ja-JP" sz="3200" dirty="0"/>
          </a:p>
          <a:p>
            <a:pPr lvl="2">
              <a:buFont typeface="Wingdings" panose="05000000000000000000" pitchFamily="2" charset="2"/>
              <a:buChar char="l"/>
            </a:pPr>
            <a:r>
              <a:rPr lang="ja-JP" altLang="en-US" sz="3200" dirty="0"/>
              <a:t>サービスの質の維持・改善</a:t>
            </a:r>
            <a:endParaRPr lang="en-US" altLang="ja-JP" sz="3200" dirty="0"/>
          </a:p>
          <a:p>
            <a:pPr lvl="2">
              <a:buFont typeface="Wingdings" panose="05000000000000000000" pitchFamily="2" charset="2"/>
              <a:buChar char="l"/>
            </a:pPr>
            <a:r>
              <a:rPr lang="ja-JP" altLang="en-US" sz="3200" dirty="0"/>
              <a:t>配置基準の安定化</a:t>
            </a:r>
            <a:endParaRPr lang="en-US" altLang="ja-JP" sz="3200" dirty="0"/>
          </a:p>
          <a:p>
            <a:pPr marL="914400" lvl="2" indent="0">
              <a:buNone/>
            </a:pPr>
            <a:endParaRPr lang="en-US" altLang="ja-JP" sz="3200" dirty="0"/>
          </a:p>
          <a:p>
            <a:pPr lvl="2">
              <a:buFont typeface="Wingdings" panose="05000000000000000000" pitchFamily="2" charset="2"/>
              <a:buChar char="l"/>
            </a:pPr>
            <a:r>
              <a:rPr lang="ja-JP" altLang="en-US" sz="3200" dirty="0"/>
              <a:t>看護師のキャリア支援に繋がる</a:t>
            </a:r>
            <a:br>
              <a:rPr lang="en-US" altLang="ja-JP" sz="3200" dirty="0"/>
            </a:br>
            <a:r>
              <a:rPr lang="ja-JP" altLang="en-US" sz="3200" dirty="0"/>
              <a:t>勤務体制の強化</a:t>
            </a:r>
            <a:endParaRPr lang="en-US" altLang="ja-JP" sz="3200" dirty="0"/>
          </a:p>
          <a:p>
            <a:pPr lvl="2">
              <a:buFont typeface="Wingdings" panose="05000000000000000000" pitchFamily="2" charset="2"/>
              <a:buChar char="l"/>
            </a:pPr>
            <a:r>
              <a:rPr lang="ja-JP" altLang="en-US" sz="3200" dirty="0"/>
              <a:t>地域包括ケアの実現に繋げる</a:t>
            </a:r>
            <a:br>
              <a:rPr lang="en-US" altLang="ja-JP" sz="3200" dirty="0"/>
            </a:br>
            <a:r>
              <a:rPr lang="ja-JP" altLang="en-US" sz="3200" dirty="0"/>
              <a:t>地域連携強化のための人員確保</a:t>
            </a:r>
            <a:endParaRPr lang="en-US" altLang="ja-JP" sz="3200" dirty="0"/>
          </a:p>
          <a:p>
            <a:pPr marL="0" indent="0">
              <a:buNone/>
            </a:pPr>
            <a:r>
              <a:rPr lang="ja-JP" altLang="en-US" sz="3200" dirty="0"/>
              <a:t>　</a:t>
            </a:r>
            <a:endParaRPr lang="en-US" altLang="ja-JP" sz="3200" dirty="0"/>
          </a:p>
          <a:p>
            <a:pPr marL="457200" lvl="1" indent="0">
              <a:buNone/>
            </a:pPr>
            <a:br>
              <a:rPr lang="en-US" altLang="ja-JP" sz="3200" dirty="0"/>
            </a:br>
            <a:endParaRPr lang="en-US" altLang="ja-JP" sz="3200" dirty="0"/>
          </a:p>
        </p:txBody>
      </p:sp>
      <p:sp>
        <p:nvSpPr>
          <p:cNvPr id="5" name="右中かっこ 4"/>
          <p:cNvSpPr/>
          <p:nvPr/>
        </p:nvSpPr>
        <p:spPr>
          <a:xfrm>
            <a:off x="7146175" y="1928553"/>
            <a:ext cx="623454" cy="1945178"/>
          </a:xfrm>
          <a:prstGeom prst="rightBrace">
            <a:avLst>
              <a:gd name="adj1" fmla="val 89666"/>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n w="76200">
                <a:solidFill>
                  <a:schemeClr val="tx1"/>
                </a:solidFill>
              </a:ln>
            </a:endParaRPr>
          </a:p>
        </p:txBody>
      </p:sp>
      <p:sp>
        <p:nvSpPr>
          <p:cNvPr id="6" name="正方形/長方形 5"/>
          <p:cNvSpPr/>
          <p:nvPr/>
        </p:nvSpPr>
        <p:spPr>
          <a:xfrm>
            <a:off x="7964977" y="2251981"/>
            <a:ext cx="2202873" cy="10557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4400" dirty="0">
                <a:solidFill>
                  <a:schemeClr val="tx1"/>
                </a:solidFill>
              </a:rPr>
              <a:t>70</a:t>
            </a:r>
            <a:r>
              <a:rPr lang="ja-JP" altLang="en-US" sz="4400" dirty="0">
                <a:solidFill>
                  <a:schemeClr val="tx1"/>
                </a:solidFill>
              </a:rPr>
              <a:t>％</a:t>
            </a:r>
            <a:endParaRPr kumimoji="1" lang="ja-JP" altLang="en-US" sz="4400" dirty="0">
              <a:solidFill>
                <a:schemeClr val="tx1"/>
              </a:solidFill>
            </a:endParaRPr>
          </a:p>
        </p:txBody>
      </p:sp>
      <p:sp>
        <p:nvSpPr>
          <p:cNvPr id="7" name="右中かっこ 6"/>
          <p:cNvSpPr/>
          <p:nvPr/>
        </p:nvSpPr>
        <p:spPr>
          <a:xfrm>
            <a:off x="7146175" y="4508928"/>
            <a:ext cx="623454" cy="1945178"/>
          </a:xfrm>
          <a:prstGeom prst="rightBrace">
            <a:avLst>
              <a:gd name="adj1" fmla="val 89666"/>
              <a:gd name="adj2" fmla="val 50000"/>
            </a:avLst>
          </a:prstGeom>
          <a:ln w="38100"/>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ln w="76200">
                <a:solidFill>
                  <a:schemeClr val="tx1"/>
                </a:solidFill>
              </a:ln>
            </a:endParaRPr>
          </a:p>
        </p:txBody>
      </p:sp>
      <p:sp>
        <p:nvSpPr>
          <p:cNvPr id="8" name="正方形/長方形 7"/>
          <p:cNvSpPr/>
          <p:nvPr/>
        </p:nvSpPr>
        <p:spPr>
          <a:xfrm>
            <a:off x="7964977" y="4979543"/>
            <a:ext cx="2202873" cy="10557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4400" dirty="0">
                <a:solidFill>
                  <a:schemeClr val="tx1"/>
                </a:solidFill>
              </a:rPr>
              <a:t>3</a:t>
            </a:r>
            <a:r>
              <a:rPr lang="ja-JP" altLang="en-US" sz="4400" dirty="0">
                <a:solidFill>
                  <a:schemeClr val="tx1"/>
                </a:solidFill>
              </a:rPr>
              <a:t>％</a:t>
            </a:r>
            <a:endParaRPr kumimoji="1" lang="ja-JP" altLang="en-US" sz="4400" dirty="0">
              <a:solidFill>
                <a:schemeClr val="tx1"/>
              </a:solidFill>
            </a:endParaRPr>
          </a:p>
        </p:txBody>
      </p:sp>
      <p:sp>
        <p:nvSpPr>
          <p:cNvPr id="4" name="スライド番号プレースホルダー 3">
            <a:extLst>
              <a:ext uri="{FF2B5EF4-FFF2-40B4-BE49-F238E27FC236}">
                <a16:creationId xmlns:a16="http://schemas.microsoft.com/office/drawing/2014/main" id="{1EB08336-0F7C-4921-90FA-80B82471E952}"/>
              </a:ext>
            </a:extLst>
          </p:cNvPr>
          <p:cNvSpPr>
            <a:spLocks noGrp="1"/>
          </p:cNvSpPr>
          <p:nvPr>
            <p:ph type="sldNum" sz="quarter" idx="12"/>
          </p:nvPr>
        </p:nvSpPr>
        <p:spPr/>
        <p:txBody>
          <a:bodyPr/>
          <a:lstStyle/>
          <a:p>
            <a:fld id="{980AB6A0-6586-4CB8-8B91-4384F801DBD7}" type="slidenum">
              <a:rPr kumimoji="1" lang="ja-JP" altLang="en-US" smtClean="0"/>
              <a:t>7</a:t>
            </a:fld>
            <a:endParaRPr kumimoji="1" lang="ja-JP" altLang="en-US"/>
          </a:p>
        </p:txBody>
      </p:sp>
    </p:spTree>
    <p:extLst>
      <p:ext uri="{BB962C8B-B14F-4D97-AF65-F5344CB8AC3E}">
        <p14:creationId xmlns:p14="http://schemas.microsoft.com/office/powerpoint/2010/main" val="35892329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517799" y="-12865"/>
            <a:ext cx="9625263" cy="6870865"/>
          </a:xfrm>
          <a:prstGeom prst="rect">
            <a:avLst/>
          </a:prstGeom>
        </p:spPr>
      </p:pic>
      <p:sp>
        <p:nvSpPr>
          <p:cNvPr id="5" name="テキスト ボックス 4"/>
          <p:cNvSpPr txBox="1"/>
          <p:nvPr/>
        </p:nvSpPr>
        <p:spPr>
          <a:xfrm>
            <a:off x="2185347" y="1554619"/>
            <a:ext cx="954107"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相模原</a:t>
            </a:r>
          </a:p>
        </p:txBody>
      </p:sp>
      <p:sp>
        <p:nvSpPr>
          <p:cNvPr id="7" name="テキスト ボックス 6"/>
          <p:cNvSpPr txBox="1"/>
          <p:nvPr/>
        </p:nvSpPr>
        <p:spPr>
          <a:xfrm>
            <a:off x="1582137" y="4591343"/>
            <a:ext cx="1027667" cy="400110"/>
          </a:xfrm>
          <a:prstGeom prst="rect">
            <a:avLst/>
          </a:prstGeom>
          <a:solidFill>
            <a:srgbClr val="92D050"/>
          </a:solidFill>
        </p:spPr>
        <p:txBody>
          <a:bodyPr wrap="square" rtlCol="0">
            <a:spAutoFit/>
          </a:bodyPr>
          <a:lstStyle/>
          <a:p>
            <a:pPr algn="ctr"/>
            <a:r>
              <a:rPr kumimoji="1" lang="ja-JP" altLang="en-US" sz="2000" dirty="0">
                <a:latin typeface="ＭＳ Ｐゴシック" panose="020B0600070205080204" pitchFamily="50" charset="-128"/>
                <a:ea typeface="ＭＳ Ｐゴシック" panose="020B0600070205080204" pitchFamily="50" charset="-128"/>
              </a:rPr>
              <a:t>県　西</a:t>
            </a:r>
          </a:p>
        </p:txBody>
      </p:sp>
      <p:sp>
        <p:nvSpPr>
          <p:cNvPr id="8" name="テキスト ボックス 7"/>
          <p:cNvSpPr txBox="1"/>
          <p:nvPr/>
        </p:nvSpPr>
        <p:spPr>
          <a:xfrm>
            <a:off x="3017820" y="3529079"/>
            <a:ext cx="1210588" cy="400110"/>
          </a:xfrm>
          <a:prstGeom prst="rect">
            <a:avLst/>
          </a:prstGeom>
          <a:solidFill>
            <a:schemeClr val="accent4">
              <a:lumMod val="60000"/>
              <a:lumOff val="40000"/>
            </a:schemeClr>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湘南西部</a:t>
            </a:r>
          </a:p>
        </p:txBody>
      </p:sp>
      <p:sp>
        <p:nvSpPr>
          <p:cNvPr id="10" name="テキスト ボックス 9"/>
          <p:cNvSpPr txBox="1"/>
          <p:nvPr/>
        </p:nvSpPr>
        <p:spPr>
          <a:xfrm>
            <a:off x="3772636" y="2728274"/>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県　央</a:t>
            </a:r>
          </a:p>
        </p:txBody>
      </p:sp>
      <p:sp>
        <p:nvSpPr>
          <p:cNvPr id="11" name="テキスト ボックス 10"/>
          <p:cNvSpPr txBox="1"/>
          <p:nvPr/>
        </p:nvSpPr>
        <p:spPr>
          <a:xfrm>
            <a:off x="4848379" y="4042007"/>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湘南東部</a:t>
            </a:r>
          </a:p>
        </p:txBody>
      </p:sp>
      <p:sp>
        <p:nvSpPr>
          <p:cNvPr id="13" name="テキスト ボックス 12"/>
          <p:cNvSpPr txBox="1"/>
          <p:nvPr/>
        </p:nvSpPr>
        <p:spPr>
          <a:xfrm>
            <a:off x="6747468" y="4830374"/>
            <a:ext cx="1595309"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横須賀・三浦</a:t>
            </a:r>
          </a:p>
        </p:txBody>
      </p:sp>
      <p:sp>
        <p:nvSpPr>
          <p:cNvPr id="14" name="テキスト ボックス 13"/>
          <p:cNvSpPr txBox="1"/>
          <p:nvPr/>
        </p:nvSpPr>
        <p:spPr>
          <a:xfrm>
            <a:off x="6358762" y="617106"/>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川崎北部</a:t>
            </a:r>
          </a:p>
        </p:txBody>
      </p:sp>
      <p:sp>
        <p:nvSpPr>
          <p:cNvPr id="15" name="テキスト ボックス 14"/>
          <p:cNvSpPr txBox="1"/>
          <p:nvPr/>
        </p:nvSpPr>
        <p:spPr>
          <a:xfrm>
            <a:off x="7387890" y="1326968"/>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川崎南部</a:t>
            </a:r>
          </a:p>
        </p:txBody>
      </p:sp>
      <p:sp>
        <p:nvSpPr>
          <p:cNvPr id="16" name="テキスト ボックス 15"/>
          <p:cNvSpPr txBox="1"/>
          <p:nvPr/>
        </p:nvSpPr>
        <p:spPr>
          <a:xfrm>
            <a:off x="6058967" y="2106440"/>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　浜</a:t>
            </a:r>
          </a:p>
        </p:txBody>
      </p:sp>
      <p:graphicFrame>
        <p:nvGraphicFramePr>
          <p:cNvPr id="17" name="表 16"/>
          <p:cNvGraphicFramePr>
            <a:graphicFrameLocks noGrp="1"/>
          </p:cNvGraphicFramePr>
          <p:nvPr>
            <p:extLst>
              <p:ext uri="{D42A27DB-BD31-4B8C-83A1-F6EECF244321}">
                <p14:modId xmlns:p14="http://schemas.microsoft.com/office/powerpoint/2010/main" val="815674966"/>
              </p:ext>
            </p:extLst>
          </p:nvPr>
        </p:nvGraphicFramePr>
        <p:xfrm>
          <a:off x="9226940" y="2510575"/>
          <a:ext cx="2823101" cy="3221535"/>
        </p:xfrm>
        <a:graphic>
          <a:graphicData uri="http://schemas.openxmlformats.org/drawingml/2006/table">
            <a:tbl>
              <a:tblPr firstRow="1" bandRow="1">
                <a:tableStyleId>{5C22544A-7EE6-4342-B048-85BDC9FD1C3A}</a:tableStyleId>
              </a:tblPr>
              <a:tblGrid>
                <a:gridCol w="2823101">
                  <a:extLst>
                    <a:ext uri="{9D8B030D-6E8A-4147-A177-3AD203B41FA5}">
                      <a16:colId xmlns:a16="http://schemas.microsoft.com/office/drawing/2014/main" val="2479035677"/>
                    </a:ext>
                  </a:extLst>
                </a:gridCol>
              </a:tblGrid>
              <a:tr h="644307">
                <a:tc>
                  <a:txBody>
                    <a:bodyPr/>
                    <a:lstStyle/>
                    <a:p>
                      <a:pPr algn="ctr"/>
                      <a:r>
                        <a:rPr kumimoji="1" lang="ja-JP" altLang="en-US" sz="2800" dirty="0"/>
                        <a:t>医療</a:t>
                      </a:r>
                      <a:r>
                        <a:rPr kumimoji="1" lang="en-US" altLang="ja-JP" sz="2800" dirty="0"/>
                        <a:t>/</a:t>
                      </a:r>
                      <a:r>
                        <a:rPr kumimoji="1" lang="ja-JP" altLang="en-US" sz="2800" dirty="0"/>
                        <a:t>病床機能</a:t>
                      </a:r>
                    </a:p>
                  </a:txBody>
                  <a:tcPr anchor="ctr"/>
                </a:tc>
                <a:extLst>
                  <a:ext uri="{0D108BD9-81ED-4DB2-BD59-A6C34878D82A}">
                    <a16:rowId xmlns:a16="http://schemas.microsoft.com/office/drawing/2014/main" val="2946761319"/>
                  </a:ext>
                </a:extLst>
              </a:tr>
              <a:tr h="644307">
                <a:tc>
                  <a:txBody>
                    <a:bodyPr/>
                    <a:lstStyle/>
                    <a:p>
                      <a:r>
                        <a:rPr kumimoji="1" lang="ja-JP" altLang="en-US" sz="2800" dirty="0"/>
                        <a:t>高度急性期</a:t>
                      </a:r>
                    </a:p>
                  </a:txBody>
                  <a:tcPr anchor="ctr"/>
                </a:tc>
                <a:extLst>
                  <a:ext uri="{0D108BD9-81ED-4DB2-BD59-A6C34878D82A}">
                    <a16:rowId xmlns:a16="http://schemas.microsoft.com/office/drawing/2014/main" val="2440301938"/>
                  </a:ext>
                </a:extLst>
              </a:tr>
              <a:tr h="644307">
                <a:tc>
                  <a:txBody>
                    <a:bodyPr/>
                    <a:lstStyle/>
                    <a:p>
                      <a:r>
                        <a:rPr kumimoji="1" lang="ja-JP" altLang="en-US" sz="2800" dirty="0"/>
                        <a:t>一般急性期</a:t>
                      </a:r>
                    </a:p>
                  </a:txBody>
                  <a:tcPr anchor="ctr"/>
                </a:tc>
                <a:extLst>
                  <a:ext uri="{0D108BD9-81ED-4DB2-BD59-A6C34878D82A}">
                    <a16:rowId xmlns:a16="http://schemas.microsoft.com/office/drawing/2014/main" val="2241432359"/>
                  </a:ext>
                </a:extLst>
              </a:tr>
              <a:tr h="644307">
                <a:tc>
                  <a:txBody>
                    <a:bodyPr/>
                    <a:lstStyle/>
                    <a:p>
                      <a:r>
                        <a:rPr kumimoji="1" lang="ja-JP" altLang="en-US" sz="2800" dirty="0"/>
                        <a:t>回復期</a:t>
                      </a:r>
                    </a:p>
                  </a:txBody>
                  <a:tcPr anchor="ctr"/>
                </a:tc>
                <a:extLst>
                  <a:ext uri="{0D108BD9-81ED-4DB2-BD59-A6C34878D82A}">
                    <a16:rowId xmlns:a16="http://schemas.microsoft.com/office/drawing/2014/main" val="609709430"/>
                  </a:ext>
                </a:extLst>
              </a:tr>
              <a:tr h="644307">
                <a:tc>
                  <a:txBody>
                    <a:bodyPr/>
                    <a:lstStyle/>
                    <a:p>
                      <a:r>
                        <a:rPr kumimoji="1" lang="ja-JP" altLang="en-US" sz="2800" dirty="0"/>
                        <a:t>慢性期</a:t>
                      </a:r>
                    </a:p>
                  </a:txBody>
                  <a:tcPr anchor="ctr">
                    <a:solidFill>
                      <a:schemeClr val="accent2"/>
                    </a:solidFill>
                  </a:tcPr>
                </a:tc>
                <a:extLst>
                  <a:ext uri="{0D108BD9-81ED-4DB2-BD59-A6C34878D82A}">
                    <a16:rowId xmlns:a16="http://schemas.microsoft.com/office/drawing/2014/main" val="3819672476"/>
                  </a:ext>
                </a:extLst>
              </a:tr>
            </a:tbl>
          </a:graphicData>
        </a:graphic>
      </p:graphicFrame>
      <p:sp>
        <p:nvSpPr>
          <p:cNvPr id="19" name="楕円 18"/>
          <p:cNvSpPr/>
          <p:nvPr/>
        </p:nvSpPr>
        <p:spPr>
          <a:xfrm>
            <a:off x="6492740" y="4990156"/>
            <a:ext cx="1790299" cy="1790299"/>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p:cNvSpPr/>
          <p:nvPr/>
        </p:nvSpPr>
        <p:spPr>
          <a:xfrm>
            <a:off x="2781877" y="3223810"/>
            <a:ext cx="1632754" cy="1567588"/>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p:cNvSpPr/>
          <p:nvPr/>
        </p:nvSpPr>
        <p:spPr>
          <a:xfrm>
            <a:off x="6663120" y="993908"/>
            <a:ext cx="906230" cy="897165"/>
          </a:xfrm>
          <a:prstGeom prst="ellipse">
            <a:avLst/>
          </a:prstGeom>
          <a:solidFill>
            <a:srgbClr val="FFC000">
              <a:alpha val="3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p:cNvSpPr/>
          <p:nvPr/>
        </p:nvSpPr>
        <p:spPr>
          <a:xfrm>
            <a:off x="6379491" y="2426452"/>
            <a:ext cx="1008398" cy="912258"/>
          </a:xfrm>
          <a:prstGeom prst="ellipse">
            <a:avLst/>
          </a:prstGeom>
          <a:solidFill>
            <a:srgbClr val="FFC000">
              <a:alpha val="3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0" y="135583"/>
            <a:ext cx="8802410" cy="523220"/>
          </a:xfrm>
          <a:prstGeom prst="rect">
            <a:avLst/>
          </a:prstGeom>
          <a:solidFill>
            <a:schemeClr val="bg1"/>
          </a:solidFill>
        </p:spPr>
        <p:txBody>
          <a:bodyPr wrap="none">
            <a:spAutoFit/>
          </a:bodyPr>
          <a:lstStyle/>
          <a:p>
            <a:r>
              <a:rPr lang="ja-JP" altLang="en-US" sz="2800" b="1" dirty="0"/>
              <a:t>項目②　看護職員の充足目的　労務管理優先度の強さ</a:t>
            </a:r>
            <a:endParaRPr lang="ja-JP" altLang="en-US" sz="2800" dirty="0"/>
          </a:p>
        </p:txBody>
      </p:sp>
      <p:sp>
        <p:nvSpPr>
          <p:cNvPr id="25" name="楕円 24"/>
          <p:cNvSpPr/>
          <p:nvPr/>
        </p:nvSpPr>
        <p:spPr>
          <a:xfrm>
            <a:off x="765760" y="3422567"/>
            <a:ext cx="1632754" cy="1567588"/>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2FF1B524-6194-453A-8A4B-D5E28FFA39AA}"/>
              </a:ext>
            </a:extLst>
          </p:cNvPr>
          <p:cNvSpPr>
            <a:spLocks noGrp="1"/>
          </p:cNvSpPr>
          <p:nvPr>
            <p:ph type="sldNum" sz="quarter" idx="12"/>
          </p:nvPr>
        </p:nvSpPr>
        <p:spPr/>
        <p:txBody>
          <a:bodyPr/>
          <a:lstStyle/>
          <a:p>
            <a:fld id="{980AB6A0-6586-4CB8-8B91-4384F801DBD7}" type="slidenum">
              <a:rPr kumimoji="1" lang="ja-JP" altLang="en-US" smtClean="0"/>
              <a:t>8</a:t>
            </a:fld>
            <a:endParaRPr kumimoji="1" lang="ja-JP" altLang="en-US"/>
          </a:p>
        </p:txBody>
      </p:sp>
    </p:spTree>
    <p:extLst>
      <p:ext uri="{BB962C8B-B14F-4D97-AF65-F5344CB8AC3E}">
        <p14:creationId xmlns:p14="http://schemas.microsoft.com/office/powerpoint/2010/main" val="23554997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517799" y="-12865"/>
            <a:ext cx="9625263" cy="6870865"/>
          </a:xfrm>
          <a:prstGeom prst="rect">
            <a:avLst/>
          </a:prstGeom>
        </p:spPr>
      </p:pic>
      <p:sp>
        <p:nvSpPr>
          <p:cNvPr id="5" name="テキスト ボックス 4"/>
          <p:cNvSpPr txBox="1"/>
          <p:nvPr/>
        </p:nvSpPr>
        <p:spPr>
          <a:xfrm>
            <a:off x="2213235" y="1513551"/>
            <a:ext cx="954107"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相模原</a:t>
            </a:r>
          </a:p>
        </p:txBody>
      </p:sp>
      <p:sp>
        <p:nvSpPr>
          <p:cNvPr id="7" name="テキスト ボックス 6"/>
          <p:cNvSpPr txBox="1"/>
          <p:nvPr/>
        </p:nvSpPr>
        <p:spPr>
          <a:xfrm>
            <a:off x="1632240" y="4600804"/>
            <a:ext cx="1027667" cy="400110"/>
          </a:xfrm>
          <a:prstGeom prst="rect">
            <a:avLst/>
          </a:prstGeom>
          <a:solidFill>
            <a:srgbClr val="92D050"/>
          </a:solidFill>
        </p:spPr>
        <p:txBody>
          <a:bodyPr wrap="square" rtlCol="0">
            <a:spAutoFit/>
          </a:bodyPr>
          <a:lstStyle/>
          <a:p>
            <a:pPr algn="ctr"/>
            <a:r>
              <a:rPr kumimoji="1" lang="ja-JP" altLang="en-US" sz="2000" dirty="0">
                <a:latin typeface="ＭＳ Ｐゴシック" panose="020B0600070205080204" pitchFamily="50" charset="-128"/>
                <a:ea typeface="ＭＳ Ｐゴシック" panose="020B0600070205080204" pitchFamily="50" charset="-128"/>
              </a:rPr>
              <a:t>県　西</a:t>
            </a:r>
          </a:p>
        </p:txBody>
      </p:sp>
      <p:sp>
        <p:nvSpPr>
          <p:cNvPr id="8" name="テキスト ボックス 7"/>
          <p:cNvSpPr txBox="1"/>
          <p:nvPr/>
        </p:nvSpPr>
        <p:spPr>
          <a:xfrm>
            <a:off x="3167342" y="3833669"/>
            <a:ext cx="1210588" cy="400110"/>
          </a:xfrm>
          <a:prstGeom prst="rect">
            <a:avLst/>
          </a:prstGeom>
          <a:solidFill>
            <a:schemeClr val="accent4">
              <a:lumMod val="60000"/>
              <a:lumOff val="40000"/>
            </a:schemeClr>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湘南西部</a:t>
            </a:r>
          </a:p>
        </p:txBody>
      </p:sp>
      <p:sp>
        <p:nvSpPr>
          <p:cNvPr id="10" name="テキスト ボックス 9"/>
          <p:cNvSpPr txBox="1"/>
          <p:nvPr/>
        </p:nvSpPr>
        <p:spPr>
          <a:xfrm>
            <a:off x="3772636" y="2692637"/>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県　央</a:t>
            </a:r>
          </a:p>
        </p:txBody>
      </p:sp>
      <p:sp>
        <p:nvSpPr>
          <p:cNvPr id="11" name="テキスト ボックス 10"/>
          <p:cNvSpPr txBox="1"/>
          <p:nvPr/>
        </p:nvSpPr>
        <p:spPr>
          <a:xfrm>
            <a:off x="4844113" y="4033724"/>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湘南東部</a:t>
            </a:r>
          </a:p>
        </p:txBody>
      </p:sp>
      <p:sp>
        <p:nvSpPr>
          <p:cNvPr id="13" name="テキスト ボックス 12"/>
          <p:cNvSpPr txBox="1"/>
          <p:nvPr/>
        </p:nvSpPr>
        <p:spPr>
          <a:xfrm>
            <a:off x="6847735" y="4912611"/>
            <a:ext cx="1595309"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横須賀・三浦</a:t>
            </a:r>
          </a:p>
        </p:txBody>
      </p:sp>
      <p:sp>
        <p:nvSpPr>
          <p:cNvPr id="14" name="テキスト ボックス 13"/>
          <p:cNvSpPr txBox="1"/>
          <p:nvPr/>
        </p:nvSpPr>
        <p:spPr>
          <a:xfrm>
            <a:off x="6237040" y="555896"/>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川崎北部</a:t>
            </a:r>
          </a:p>
        </p:txBody>
      </p:sp>
      <p:sp>
        <p:nvSpPr>
          <p:cNvPr id="15" name="テキスト ボックス 14"/>
          <p:cNvSpPr txBox="1"/>
          <p:nvPr/>
        </p:nvSpPr>
        <p:spPr>
          <a:xfrm>
            <a:off x="7447628" y="1331059"/>
            <a:ext cx="1210588"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川崎南部</a:t>
            </a:r>
          </a:p>
        </p:txBody>
      </p:sp>
      <p:sp>
        <p:nvSpPr>
          <p:cNvPr id="16" name="テキスト ボックス 15"/>
          <p:cNvSpPr txBox="1"/>
          <p:nvPr/>
        </p:nvSpPr>
        <p:spPr>
          <a:xfrm>
            <a:off x="6054701" y="2101447"/>
            <a:ext cx="867545" cy="400110"/>
          </a:xfrm>
          <a:prstGeom prst="rect">
            <a:avLst/>
          </a:prstGeom>
          <a:solidFill>
            <a:srgbClr val="92D050"/>
          </a:solidFill>
        </p:spPr>
        <p:txBody>
          <a:bodyPr wrap="none" rtlCol="0">
            <a:spAutoFit/>
          </a:bodyPr>
          <a:lstStyle/>
          <a:p>
            <a:r>
              <a:rPr kumimoji="1" lang="ja-JP" altLang="en-US" sz="2000" dirty="0">
                <a:latin typeface="ＭＳ Ｐゴシック" panose="020B0600070205080204" pitchFamily="50" charset="-128"/>
                <a:ea typeface="ＭＳ Ｐゴシック" panose="020B0600070205080204" pitchFamily="50" charset="-128"/>
              </a:rPr>
              <a:t>横　浜</a:t>
            </a:r>
          </a:p>
        </p:txBody>
      </p:sp>
      <p:graphicFrame>
        <p:nvGraphicFramePr>
          <p:cNvPr id="17" name="表 16"/>
          <p:cNvGraphicFramePr>
            <a:graphicFrameLocks noGrp="1"/>
          </p:cNvGraphicFramePr>
          <p:nvPr>
            <p:extLst>
              <p:ext uri="{D42A27DB-BD31-4B8C-83A1-F6EECF244321}">
                <p14:modId xmlns:p14="http://schemas.microsoft.com/office/powerpoint/2010/main" val="638120547"/>
              </p:ext>
            </p:extLst>
          </p:nvPr>
        </p:nvGraphicFramePr>
        <p:xfrm>
          <a:off x="9226940" y="2510575"/>
          <a:ext cx="2823101" cy="3221535"/>
        </p:xfrm>
        <a:graphic>
          <a:graphicData uri="http://schemas.openxmlformats.org/drawingml/2006/table">
            <a:tbl>
              <a:tblPr firstRow="1" bandRow="1">
                <a:tableStyleId>{5C22544A-7EE6-4342-B048-85BDC9FD1C3A}</a:tableStyleId>
              </a:tblPr>
              <a:tblGrid>
                <a:gridCol w="2823101">
                  <a:extLst>
                    <a:ext uri="{9D8B030D-6E8A-4147-A177-3AD203B41FA5}">
                      <a16:colId xmlns:a16="http://schemas.microsoft.com/office/drawing/2014/main" val="2479035677"/>
                    </a:ext>
                  </a:extLst>
                </a:gridCol>
              </a:tblGrid>
              <a:tr h="644307">
                <a:tc>
                  <a:txBody>
                    <a:bodyPr/>
                    <a:lstStyle/>
                    <a:p>
                      <a:pPr algn="ctr"/>
                      <a:r>
                        <a:rPr kumimoji="1" lang="ja-JP" altLang="en-US" sz="2800" dirty="0"/>
                        <a:t>医療</a:t>
                      </a:r>
                      <a:r>
                        <a:rPr kumimoji="1" lang="en-US" altLang="ja-JP" sz="2800" dirty="0"/>
                        <a:t>/</a:t>
                      </a:r>
                      <a:r>
                        <a:rPr kumimoji="1" lang="ja-JP" altLang="en-US" sz="2800" dirty="0"/>
                        <a:t>病床機能</a:t>
                      </a:r>
                    </a:p>
                  </a:txBody>
                  <a:tcPr anchor="ctr"/>
                </a:tc>
                <a:extLst>
                  <a:ext uri="{0D108BD9-81ED-4DB2-BD59-A6C34878D82A}">
                    <a16:rowId xmlns:a16="http://schemas.microsoft.com/office/drawing/2014/main" val="2946761319"/>
                  </a:ext>
                </a:extLst>
              </a:tr>
              <a:tr h="644307">
                <a:tc>
                  <a:txBody>
                    <a:bodyPr/>
                    <a:lstStyle/>
                    <a:p>
                      <a:r>
                        <a:rPr kumimoji="1" lang="ja-JP" altLang="en-US" sz="2800" dirty="0"/>
                        <a:t>高度急性期</a:t>
                      </a:r>
                    </a:p>
                  </a:txBody>
                  <a:tcPr anchor="ctr"/>
                </a:tc>
                <a:extLst>
                  <a:ext uri="{0D108BD9-81ED-4DB2-BD59-A6C34878D82A}">
                    <a16:rowId xmlns:a16="http://schemas.microsoft.com/office/drawing/2014/main" val="2440301938"/>
                  </a:ext>
                </a:extLst>
              </a:tr>
              <a:tr h="644307">
                <a:tc>
                  <a:txBody>
                    <a:bodyPr/>
                    <a:lstStyle/>
                    <a:p>
                      <a:r>
                        <a:rPr kumimoji="1" lang="ja-JP" altLang="en-US" sz="2800" dirty="0"/>
                        <a:t>一般急性期</a:t>
                      </a:r>
                    </a:p>
                  </a:txBody>
                  <a:tcPr anchor="ctr">
                    <a:solidFill>
                      <a:srgbClr val="FF6600"/>
                    </a:solidFill>
                  </a:tcPr>
                </a:tc>
                <a:extLst>
                  <a:ext uri="{0D108BD9-81ED-4DB2-BD59-A6C34878D82A}">
                    <a16:rowId xmlns:a16="http://schemas.microsoft.com/office/drawing/2014/main" val="2241432359"/>
                  </a:ext>
                </a:extLst>
              </a:tr>
              <a:tr h="644307">
                <a:tc>
                  <a:txBody>
                    <a:bodyPr/>
                    <a:lstStyle/>
                    <a:p>
                      <a:r>
                        <a:rPr kumimoji="1" lang="ja-JP" altLang="en-US" sz="2800" dirty="0"/>
                        <a:t>回復期</a:t>
                      </a:r>
                    </a:p>
                  </a:txBody>
                  <a:tcPr anchor="ctr"/>
                </a:tc>
                <a:extLst>
                  <a:ext uri="{0D108BD9-81ED-4DB2-BD59-A6C34878D82A}">
                    <a16:rowId xmlns:a16="http://schemas.microsoft.com/office/drawing/2014/main" val="609709430"/>
                  </a:ext>
                </a:extLst>
              </a:tr>
              <a:tr h="644307">
                <a:tc>
                  <a:txBody>
                    <a:bodyPr/>
                    <a:lstStyle/>
                    <a:p>
                      <a:r>
                        <a:rPr kumimoji="1" lang="ja-JP" altLang="en-US" sz="2800" dirty="0"/>
                        <a:t>慢性期</a:t>
                      </a:r>
                    </a:p>
                  </a:txBody>
                  <a:tcPr anchor="ctr">
                    <a:solidFill>
                      <a:srgbClr val="FF6600"/>
                    </a:solidFill>
                  </a:tcPr>
                </a:tc>
                <a:extLst>
                  <a:ext uri="{0D108BD9-81ED-4DB2-BD59-A6C34878D82A}">
                    <a16:rowId xmlns:a16="http://schemas.microsoft.com/office/drawing/2014/main" val="3819672476"/>
                  </a:ext>
                </a:extLst>
              </a:tr>
            </a:tbl>
          </a:graphicData>
        </a:graphic>
      </p:graphicFrame>
      <p:sp>
        <p:nvSpPr>
          <p:cNvPr id="19" name="楕円 18"/>
          <p:cNvSpPr/>
          <p:nvPr/>
        </p:nvSpPr>
        <p:spPr>
          <a:xfrm>
            <a:off x="6492740" y="4990156"/>
            <a:ext cx="1790299" cy="1790299"/>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楕円 19"/>
          <p:cNvSpPr/>
          <p:nvPr/>
        </p:nvSpPr>
        <p:spPr>
          <a:xfrm>
            <a:off x="2944816" y="3422568"/>
            <a:ext cx="1632754" cy="1567588"/>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楕円 20"/>
          <p:cNvSpPr/>
          <p:nvPr/>
        </p:nvSpPr>
        <p:spPr>
          <a:xfrm>
            <a:off x="6663120" y="993908"/>
            <a:ext cx="906230" cy="897165"/>
          </a:xfrm>
          <a:prstGeom prst="ellipse">
            <a:avLst/>
          </a:prstGeom>
          <a:solidFill>
            <a:srgbClr val="FFC000">
              <a:alpha val="3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楕円 21"/>
          <p:cNvSpPr/>
          <p:nvPr/>
        </p:nvSpPr>
        <p:spPr>
          <a:xfrm>
            <a:off x="5984274" y="2527003"/>
            <a:ext cx="1008398" cy="912258"/>
          </a:xfrm>
          <a:prstGeom prst="ellipse">
            <a:avLst/>
          </a:prstGeom>
          <a:solidFill>
            <a:srgbClr val="FFC000">
              <a:alpha val="32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0" y="135583"/>
            <a:ext cx="5211683" cy="523220"/>
          </a:xfrm>
          <a:prstGeom prst="rect">
            <a:avLst/>
          </a:prstGeom>
          <a:solidFill>
            <a:schemeClr val="bg1"/>
          </a:solidFill>
        </p:spPr>
        <p:txBody>
          <a:bodyPr wrap="none">
            <a:spAutoFit/>
          </a:bodyPr>
          <a:lstStyle/>
          <a:p>
            <a:r>
              <a:rPr lang="ja-JP" altLang="en-US" sz="2800" b="1" dirty="0"/>
              <a:t>項目②　看護職員の採用困難感</a:t>
            </a:r>
            <a:endParaRPr lang="ja-JP" altLang="en-US" sz="2800" dirty="0"/>
          </a:p>
        </p:txBody>
      </p:sp>
      <p:sp>
        <p:nvSpPr>
          <p:cNvPr id="25" name="楕円 24"/>
          <p:cNvSpPr/>
          <p:nvPr/>
        </p:nvSpPr>
        <p:spPr>
          <a:xfrm>
            <a:off x="302173" y="3504000"/>
            <a:ext cx="1632754" cy="1567588"/>
          </a:xfrm>
          <a:prstGeom prst="ellipse">
            <a:avLst/>
          </a:prstGeom>
          <a:solidFill>
            <a:srgbClr val="FF0000">
              <a:alpha val="32000"/>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FBC39334-9A6E-4FF0-B25B-A93F7A48F911}"/>
              </a:ext>
            </a:extLst>
          </p:cNvPr>
          <p:cNvSpPr>
            <a:spLocks noGrp="1"/>
          </p:cNvSpPr>
          <p:nvPr>
            <p:ph type="sldNum" sz="quarter" idx="12"/>
          </p:nvPr>
        </p:nvSpPr>
        <p:spPr/>
        <p:txBody>
          <a:bodyPr/>
          <a:lstStyle/>
          <a:p>
            <a:fld id="{980AB6A0-6586-4CB8-8B91-4384F801DBD7}" type="slidenum">
              <a:rPr kumimoji="1" lang="ja-JP" altLang="en-US" smtClean="0"/>
              <a:t>9</a:t>
            </a:fld>
            <a:endParaRPr kumimoji="1" lang="ja-JP" altLang="en-US"/>
          </a:p>
        </p:txBody>
      </p:sp>
    </p:spTree>
    <p:extLst>
      <p:ext uri="{BB962C8B-B14F-4D97-AF65-F5344CB8AC3E}">
        <p14:creationId xmlns:p14="http://schemas.microsoft.com/office/powerpoint/2010/main" val="273905356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3866</TotalTime>
  <Words>2268</Words>
  <Application>Microsoft Office PowerPoint</Application>
  <PresentationFormat>ワイド画面</PresentationFormat>
  <Paragraphs>299</Paragraphs>
  <Slides>17</Slides>
  <Notes>17</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17</vt:i4>
      </vt:variant>
    </vt:vector>
  </HeadingPairs>
  <TitlesOfParts>
    <vt:vector size="24" baseType="lpstr">
      <vt:lpstr>ＭＳ Ｐゴシック</vt:lpstr>
      <vt:lpstr>游ゴシック</vt:lpstr>
      <vt:lpstr>游ゴシック Light</vt:lpstr>
      <vt:lpstr>Arial</vt:lpstr>
      <vt:lpstr>Wingdings</vt:lpstr>
      <vt:lpstr>Office テーマ</vt:lpstr>
      <vt:lpstr>Document</vt:lpstr>
      <vt:lpstr>神奈川県看護師等養成実習病院連絡協議会</vt:lpstr>
      <vt:lpstr>〇調査目的　</vt:lpstr>
      <vt:lpstr>〇調査方法　</vt:lpstr>
      <vt:lpstr>〇分析方法　</vt:lpstr>
      <vt:lpstr>〇調査結果</vt:lpstr>
      <vt:lpstr>PowerPoint プレゼンテーション</vt:lpstr>
      <vt:lpstr>項目②　充足させたい理由と採用背景</vt:lpstr>
      <vt:lpstr>PowerPoint プレゼンテーション</vt:lpstr>
      <vt:lpstr>PowerPoint プレゼンテーション</vt:lpstr>
      <vt:lpstr>PowerPoint プレゼンテーション</vt:lpstr>
      <vt:lpstr>PowerPoint プレゼンテーション</vt:lpstr>
      <vt:lpstr>項目④　出向システムへの成果期待</vt:lpstr>
      <vt:lpstr>PowerPoint プレゼンテーション</vt:lpstr>
      <vt:lpstr>項目⑤　モデル支援事業への参画意思</vt:lpstr>
      <vt:lpstr>自由記載　本事業への障壁　上位の問題　</vt:lpstr>
      <vt:lpstr>地域包括ケアの実現に向けた人的課題（問21）①</vt:lpstr>
      <vt:lpstr>地域包括ケアの実現に向けた人的課題（問21）②</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81908</dc:creator>
  <cp:lastModifiedBy>USER03</cp:lastModifiedBy>
  <cp:revision>99</cp:revision>
  <cp:lastPrinted>2022-10-20T08:43:16Z</cp:lastPrinted>
  <dcterms:created xsi:type="dcterms:W3CDTF">2020-04-23T22:51:08Z</dcterms:created>
  <dcterms:modified xsi:type="dcterms:W3CDTF">2022-10-20T08:44:47Z</dcterms:modified>
</cp:coreProperties>
</file>